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2"/>
  </p:notesMasterIdLst>
  <p:sldIdLst>
    <p:sldId id="256" r:id="rId2"/>
    <p:sldId id="821" r:id="rId3"/>
    <p:sldId id="422" r:id="rId4"/>
    <p:sldId id="287" r:id="rId5"/>
    <p:sldId id="816" r:id="rId6"/>
    <p:sldId id="289" r:id="rId7"/>
    <p:sldId id="421" r:id="rId8"/>
    <p:sldId id="297" r:id="rId9"/>
    <p:sldId id="296" r:id="rId10"/>
    <p:sldId id="557" r:id="rId11"/>
    <p:sldId id="318" r:id="rId12"/>
    <p:sldId id="558" r:id="rId13"/>
    <p:sldId id="572" r:id="rId14"/>
    <p:sldId id="568" r:id="rId15"/>
    <p:sldId id="571" r:id="rId16"/>
    <p:sldId id="570" r:id="rId17"/>
    <p:sldId id="392" r:id="rId18"/>
    <p:sldId id="567" r:id="rId19"/>
    <p:sldId id="265" r:id="rId20"/>
    <p:sldId id="266" r:id="rId21"/>
    <p:sldId id="531" r:id="rId22"/>
    <p:sldId id="304" r:id="rId23"/>
    <p:sldId id="268" r:id="rId24"/>
    <p:sldId id="562" r:id="rId25"/>
    <p:sldId id="329" r:id="rId26"/>
    <p:sldId id="496" r:id="rId27"/>
    <p:sldId id="743" r:id="rId28"/>
    <p:sldId id="574" r:id="rId29"/>
    <p:sldId id="569" r:id="rId30"/>
    <p:sldId id="577" r:id="rId31"/>
    <p:sldId id="579" r:id="rId32"/>
    <p:sldId id="580" r:id="rId33"/>
    <p:sldId id="581" r:id="rId34"/>
    <p:sldId id="582" r:id="rId35"/>
    <p:sldId id="383" r:id="rId36"/>
    <p:sldId id="525" r:id="rId37"/>
    <p:sldId id="583" r:id="rId38"/>
    <p:sldId id="561" r:id="rId39"/>
    <p:sldId id="323" r:id="rId40"/>
    <p:sldId id="455" r:id="rId41"/>
    <p:sldId id="689" r:id="rId42"/>
    <p:sldId id="595" r:id="rId43"/>
    <p:sldId id="688" r:id="rId44"/>
    <p:sldId id="398" r:id="rId45"/>
    <p:sldId id="666" r:id="rId46"/>
    <p:sldId id="667" r:id="rId47"/>
    <p:sldId id="307" r:id="rId48"/>
    <p:sldId id="321" r:id="rId49"/>
    <p:sldId id="409" r:id="rId50"/>
    <p:sldId id="410" r:id="rId51"/>
    <p:sldId id="411" r:id="rId52"/>
    <p:sldId id="413" r:id="rId53"/>
    <p:sldId id="412" r:id="rId54"/>
    <p:sldId id="308" r:id="rId55"/>
    <p:sldId id="415" r:id="rId56"/>
    <p:sldId id="419" r:id="rId57"/>
    <p:sldId id="526" r:id="rId58"/>
    <p:sldId id="495" r:id="rId59"/>
    <p:sldId id="418" r:id="rId60"/>
    <p:sldId id="416" r:id="rId61"/>
    <p:sldId id="408" r:id="rId62"/>
    <p:sldId id="417" r:id="rId63"/>
    <p:sldId id="527" r:id="rId64"/>
    <p:sldId id="530" r:id="rId65"/>
    <p:sldId id="528" r:id="rId66"/>
    <p:sldId id="333" r:id="rId67"/>
    <p:sldId id="334" r:id="rId68"/>
    <p:sldId id="335" r:id="rId69"/>
    <p:sldId id="338" r:id="rId70"/>
    <p:sldId id="529" r:id="rId71"/>
    <p:sldId id="349" r:id="rId72"/>
    <p:sldId id="348" r:id="rId73"/>
    <p:sldId id="350" r:id="rId74"/>
    <p:sldId id="351" r:id="rId75"/>
    <p:sldId id="299" r:id="rId76"/>
    <p:sldId id="353" r:id="rId77"/>
    <p:sldId id="825" r:id="rId78"/>
    <p:sldId id="584" r:id="rId79"/>
    <p:sldId id="585" r:id="rId80"/>
    <p:sldId id="826" r:id="rId81"/>
    <p:sldId id="696" r:id="rId82"/>
    <p:sldId id="697" r:id="rId83"/>
    <p:sldId id="610" r:id="rId84"/>
    <p:sldId id="698" r:id="rId85"/>
    <p:sldId id="634" r:id="rId86"/>
    <p:sldId id="699" r:id="rId87"/>
    <p:sldId id="614" r:id="rId88"/>
    <p:sldId id="703" r:id="rId89"/>
    <p:sldId id="701" r:id="rId90"/>
    <p:sldId id="702" r:id="rId91"/>
    <p:sldId id="646" r:id="rId92"/>
    <p:sldId id="827" r:id="rId93"/>
    <p:sldId id="648" r:id="rId94"/>
    <p:sldId id="828" r:id="rId95"/>
    <p:sldId id="829" r:id="rId96"/>
    <p:sldId id="820" r:id="rId97"/>
    <p:sldId id="438" r:id="rId98"/>
    <p:sldId id="497" r:id="rId99"/>
    <p:sldId id="439" r:id="rId100"/>
    <p:sldId id="830" r:id="rId101"/>
    <p:sldId id="440" r:id="rId102"/>
    <p:sldId id="831" r:id="rId103"/>
    <p:sldId id="832" r:id="rId104"/>
    <p:sldId id="278" r:id="rId105"/>
    <p:sldId id="668" r:id="rId106"/>
    <p:sldId id="372" r:id="rId107"/>
    <p:sldId id="374" r:id="rId108"/>
    <p:sldId id="345" r:id="rId109"/>
    <p:sldId id="766" r:id="rId110"/>
    <p:sldId id="767" r:id="rId111"/>
    <p:sldId id="768" r:id="rId112"/>
    <p:sldId id="378" r:id="rId113"/>
    <p:sldId id="769" r:id="rId114"/>
    <p:sldId id="770" r:id="rId115"/>
    <p:sldId id="771" r:id="rId116"/>
    <p:sldId id="772" r:id="rId117"/>
    <p:sldId id="773" r:id="rId118"/>
    <p:sldId id="774" r:id="rId119"/>
    <p:sldId id="775" r:id="rId120"/>
    <p:sldId id="776" r:id="rId121"/>
    <p:sldId id="777" r:id="rId122"/>
    <p:sldId id="778" r:id="rId123"/>
    <p:sldId id="779" r:id="rId124"/>
    <p:sldId id="780" r:id="rId125"/>
    <p:sldId id="781" r:id="rId126"/>
    <p:sldId id="782" r:id="rId127"/>
    <p:sldId id="369" r:id="rId128"/>
    <p:sldId id="783" r:id="rId129"/>
    <p:sldId id="360" r:id="rId130"/>
    <p:sldId id="784" r:id="rId131"/>
    <p:sldId id="833" r:id="rId132"/>
    <p:sldId id="834" r:id="rId133"/>
    <p:sldId id="295" r:id="rId134"/>
    <p:sldId id="371" r:id="rId135"/>
    <p:sldId id="671" r:id="rId136"/>
    <p:sldId id="364" r:id="rId137"/>
    <p:sldId id="368" r:id="rId138"/>
    <p:sldId id="672" r:id="rId139"/>
    <p:sldId id="290" r:id="rId140"/>
    <p:sldId id="281" r:id="rId1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94"/>
    <p:restoredTop sz="94334" autoAdjust="0"/>
  </p:normalViewPr>
  <p:slideViewPr>
    <p:cSldViewPr snapToGrid="0" snapToObjects="1">
      <p:cViewPr varScale="1">
        <p:scale>
          <a:sx n="151" d="100"/>
          <a:sy n="151" d="100"/>
        </p:scale>
        <p:origin x="2208"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9/28/24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Sun_Microsystems" TargetMode="External"/><Relationship Id="rId13" Type="http://schemas.openxmlformats.org/officeDocument/2006/relationships/hyperlink" Target="https://en.wikipedia.org/wiki/Fallacies_of_distributed_computing#cite_note-Fallacies-10-years-after-3" TargetMode="External"/><Relationship Id="rId3" Type="http://schemas.openxmlformats.org/officeDocument/2006/relationships/hyperlink" Target="https://en.wikipedia.org/wiki/Packet_loss" TargetMode="External"/><Relationship Id="rId7" Type="http://schemas.openxmlformats.org/officeDocument/2006/relationships/hyperlink" Target="https://en.wikipedia.org/wiki/Subnetwork" TargetMode="External"/><Relationship Id="rId12" Type="http://schemas.openxmlformats.org/officeDocument/2006/relationships/hyperlink" Target="https://en.wikipedia.org/wiki/Bill_Joy" TargetMode="External"/><Relationship Id="rId2" Type="http://schemas.openxmlformats.org/officeDocument/2006/relationships/slide" Target="../slides/slide25.xml"/><Relationship Id="rId16" Type="http://schemas.openxmlformats.org/officeDocument/2006/relationships/hyperlink" Target="https://en.wikipedia.org/wiki/Java_(programming_language)" TargetMode="External"/><Relationship Id="rId1" Type="http://schemas.openxmlformats.org/officeDocument/2006/relationships/notesMaster" Target="../notesMasters/notesMaster1.xml"/><Relationship Id="rId6" Type="http://schemas.openxmlformats.org/officeDocument/2006/relationships/hyperlink" Target="https://en.wikipedia.org/wiki/Network_topology" TargetMode="External"/><Relationship Id="rId11" Type="http://schemas.openxmlformats.org/officeDocument/2006/relationships/hyperlink" Target="https://en.wikipedia.org/wiki/Wikipedia:Manual_of_Style/Words_to_watch#Unsupported_attributions" TargetMode="External"/><Relationship Id="rId5" Type="http://schemas.openxmlformats.org/officeDocument/2006/relationships/hyperlink" Target="https://en.wikipedia.org/wiki/Fallacies_of_distributed_computing#cite_note-Malware-techniques-will-evolve-2" TargetMode="External"/><Relationship Id="rId15" Type="http://schemas.openxmlformats.org/officeDocument/2006/relationships/hyperlink" Target="https://en.wikipedia.org/wiki/James_Gosling" TargetMode="External"/><Relationship Id="rId10" Type="http://schemas.openxmlformats.org/officeDocument/2006/relationships/hyperlink" Target="https://en.wikipedia.org/wiki/Fellow" TargetMode="External"/><Relationship Id="rId4" Type="http://schemas.openxmlformats.org/officeDocument/2006/relationships/hyperlink" Target="https://en.wikipedia.org/wiki/Frequency-division_multiplexing" TargetMode="External"/><Relationship Id="rId9" Type="http://schemas.openxmlformats.org/officeDocument/2006/relationships/hyperlink" Target="https://en.wikipedia.org/wiki/L._Peter_Deutsch" TargetMode="External"/><Relationship Id="rId14" Type="http://schemas.openxmlformats.org/officeDocument/2006/relationships/hyperlink" Target="https://en.wikipedia.org/wiki/Wikipedia:Please_clarify"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Loose_coupling" TargetMode="External"/><Relationship Id="rId7" Type="http://schemas.openxmlformats.org/officeDocument/2006/relationships/hyperlink" Target="https://en.wikipedia.org/wiki/Latent_semantic_indexing"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en.wikipedia.org/wiki/Coupling_(computer_programming)#cite_note-Arisholm_2004-6" TargetMode="External"/><Relationship Id="rId5" Type="http://schemas.openxmlformats.org/officeDocument/2006/relationships/hyperlink" Target="https://en.wikipedia.org/wiki/Coupling_(computer_programming)#cite_note-Beck_2011-5" TargetMode="External"/><Relationship Id="rId4" Type="http://schemas.openxmlformats.org/officeDocument/2006/relationships/hyperlink" Target="https://en.wikipedia.org/wiki/Information_hiding"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pragprog.com/titles/mnee/release-it"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f1c3d74e7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f1c3d74e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Product mode we allocate resources to products, with a backlog of work for that product, and deliver in an incremental and iterative fashion. There is no end date. Prioritisation is by next highest item. Success is defined by improvement of a metric aligned to a business outcome.</a:t>
            </a:r>
            <a:endParaRPr/>
          </a:p>
          <a:p>
            <a:pPr marL="0" lvl="0" indent="0" algn="l" rtl="0">
              <a:spcBef>
                <a:spcPts val="0"/>
              </a:spcBef>
              <a:spcAft>
                <a:spcPts val="0"/>
              </a:spcAft>
              <a:buNone/>
            </a:pPr>
            <a:endParaRPr/>
          </a:p>
          <a:p>
            <a:pPr marL="0" lvl="0" indent="0" algn="l" rtl="0">
              <a:spcBef>
                <a:spcPts val="0"/>
              </a:spcBef>
              <a:spcAft>
                <a:spcPts val="0"/>
              </a:spcAft>
              <a:buNone/>
            </a:pPr>
            <a:r>
              <a:rPr lang="en-GB"/>
              <a:t>For microservices this means allocating resources to a process, with a backlog of work for that process, which we can deliver on in an incremental and iterative fashion.</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organise around an item of work that has an end date. Teams work across multiple services to deliver the requirements of the project. Projects are more waterfall than agile as they have significant up-front requirements, and tend to have a long-tail of QA when all the parts must be integrated. Success is defined by ‘keeping to the plan.’ As such projects often conflict with agile methods.</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have project managers, in product mode we have product owners.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43501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8f6c0315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8f6c0315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creates a triangle for virtuous software development. Microservices enable small, autonomous teams, who can practice continuous delivery.</a:t>
            </a:r>
            <a:endParaRPr/>
          </a:p>
          <a:p>
            <a:pPr marL="0" lvl="0" indent="0" algn="l" rtl="0">
              <a:spcBef>
                <a:spcPts val="0"/>
              </a:spcBef>
              <a:spcAft>
                <a:spcPts val="0"/>
              </a:spcAft>
              <a:buNone/>
            </a:pPr>
            <a:endParaRPr/>
          </a:p>
          <a:p>
            <a:pPr marL="0" lvl="0" indent="0" algn="l" rtl="0">
              <a:spcBef>
                <a:spcPts val="0"/>
              </a:spcBef>
              <a:spcAft>
                <a:spcPts val="0"/>
              </a:spcAft>
              <a:buNone/>
            </a:pPr>
            <a:r>
              <a:rPr lang="en-GB"/>
              <a:t>Architecture is often an enabler for agile software delivery. You can’t be agile unless your engineering practices support agile delivery. Assuming that we want the benefits of agility (risk reduction through timely feedback, ability to change direction, etc.) we need to use architecture to enable that.</a:t>
            </a:r>
            <a:endParaRPr/>
          </a:p>
          <a:p>
            <a:pPr marL="0" lvl="0" indent="0" algn="l" rtl="0">
              <a:spcBef>
                <a:spcPts val="0"/>
              </a:spcBef>
              <a:spcAft>
                <a:spcPts val="0"/>
              </a:spcAft>
              <a:buNone/>
            </a:pPr>
            <a:endParaRPr/>
          </a:p>
          <a:p>
            <a:pPr marL="0" lvl="0" indent="0" algn="l" rtl="0">
              <a:spcBef>
                <a:spcPts val="0"/>
              </a:spcBef>
              <a:spcAft>
                <a:spcPts val="0"/>
              </a:spcAft>
              <a:buNone/>
            </a:pPr>
            <a:r>
              <a:rPr lang="en-GB"/>
              <a:t>Microservices are a key to unlocking the door of agile at scale, because they let us break up an enterprise a series of small teams, where methodologies like XP and Crystal Clear work. In other words we scale agile, by breaking up the organisation into agile sized units. This doesn’t work if you have a monolith, you will instead be pushed into phased delivery models at scale.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65357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Networks are Unreliable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mn-lt"/>
              <a:ea typeface="+mn-ea"/>
              <a:cs typeface="+mn-cs"/>
            </a:endParaRPr>
          </a:p>
          <a:p>
            <a:r>
              <a:rPr lang="en-US" sz="1800" b="1" dirty="0"/>
              <a:t>The effects of the fallacies</a:t>
            </a:r>
          </a:p>
          <a:p>
            <a:r>
              <a:rPr lang="en-US" sz="1800" dirty="0"/>
              <a:t>Software applications are written with little error-handling on networking errors. During a network outage, such applications may stall or infinitely wait for an answer packet, permanently consuming memory or other resources. When the failed network becomes available, those applications may also fail to retry any stalled operations or require a (manual) restart.</a:t>
            </a:r>
          </a:p>
          <a:p>
            <a:r>
              <a:rPr lang="en-US" sz="1800" dirty="0"/>
              <a:t>Ignorance of network latency, and of the </a:t>
            </a:r>
            <a:r>
              <a:rPr lang="en-US" sz="1800" dirty="0">
                <a:hlinkClick r:id="rId3" tooltip="Packet loss"/>
              </a:rPr>
              <a:t>packet loss</a:t>
            </a:r>
            <a:r>
              <a:rPr lang="en-US" sz="1800" dirty="0"/>
              <a:t> it can cause, induces application- and transport-layer developers to allow unbounded traffic, greatly increasing dropped packets and wasting bandwidth.</a:t>
            </a:r>
          </a:p>
          <a:p>
            <a:r>
              <a:rPr lang="en-US" sz="1800" dirty="0"/>
              <a:t>Ignorance of bandwidth limits on the part of traffic senders can result in bottlenecks over </a:t>
            </a:r>
            <a:r>
              <a:rPr lang="en-US" sz="1800" dirty="0">
                <a:hlinkClick r:id="rId4" tooltip="Frequency-division multiplexing"/>
              </a:rPr>
              <a:t>frequency-multiplexed</a:t>
            </a:r>
            <a:r>
              <a:rPr lang="en-US" sz="1800" dirty="0"/>
              <a:t> media.</a:t>
            </a:r>
          </a:p>
          <a:p>
            <a:r>
              <a:rPr lang="en-US" sz="1800" dirty="0"/>
              <a:t>Complacency regarding network security results in being blindsided by malicious users and programs that continually adapt to security measures.</a:t>
            </a:r>
            <a:r>
              <a:rPr lang="en-US" sz="1800" baseline="30000" dirty="0">
                <a:hlinkClick r:id="rId5"/>
              </a:rPr>
              <a:t>[2]</a:t>
            </a:r>
            <a:endParaRPr lang="en-US" sz="1800" dirty="0"/>
          </a:p>
          <a:p>
            <a:r>
              <a:rPr lang="en-US" sz="1800" dirty="0"/>
              <a:t>Changes in </a:t>
            </a:r>
            <a:r>
              <a:rPr lang="en-US" sz="1800" dirty="0">
                <a:hlinkClick r:id="rId6" tooltip="Network topology"/>
              </a:rPr>
              <a:t>network topology</a:t>
            </a:r>
            <a:r>
              <a:rPr lang="en-US" sz="1800" dirty="0"/>
              <a:t> can have effects on both bandwidth and latency issues, and therefore similar problems.</a:t>
            </a:r>
          </a:p>
          <a:p>
            <a:r>
              <a:rPr lang="en-US" sz="1800" dirty="0"/>
              <a:t>Multiple administrators, as with </a:t>
            </a:r>
            <a:r>
              <a:rPr lang="en-US" sz="1800" dirty="0">
                <a:hlinkClick r:id="rId7" tooltip="Subnetwork"/>
              </a:rPr>
              <a:t>subnets</a:t>
            </a:r>
            <a:r>
              <a:rPr lang="en-US" sz="1800" dirty="0"/>
              <a:t> for rival companies, may institute conflicting policies of which senders of network traffic must be aware in order to complete their desired paths.</a:t>
            </a:r>
          </a:p>
          <a:p>
            <a:r>
              <a:rPr lang="en-US" sz="1800" dirty="0"/>
              <a:t>The "hidden" costs of building and maintaining a network or subnet are non-negligible and must consequently be noted in budgets to avoid vast shortfalls.</a:t>
            </a:r>
          </a:p>
          <a:p>
            <a:r>
              <a:rPr lang="en-US" sz="1800" dirty="0"/>
              <a:t>If a system assumes a homogeneous network, then it can lead to the same problems that result from the first three fallacies.</a:t>
            </a:r>
          </a:p>
          <a:p>
            <a:r>
              <a:rPr lang="en-US" sz="1800" b="1" dirty="0"/>
              <a:t>History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The list of fallacies generally came about at </a:t>
            </a:r>
            <a:r>
              <a:rPr lang="en-US" sz="1800" dirty="0">
                <a:hlinkClick r:id="rId8" tooltip="Sun Microsystems"/>
              </a:rPr>
              <a:t>Sun Microsystems</a:t>
            </a:r>
            <a:r>
              <a:rPr lang="en-US" sz="1800" dirty="0"/>
              <a:t>. </a:t>
            </a:r>
            <a:r>
              <a:rPr lang="en-US" sz="1800" dirty="0">
                <a:hlinkClick r:id="rId9" tooltip="L. Peter Deutsch"/>
              </a:rPr>
              <a:t>L. Peter Deutsch</a:t>
            </a:r>
            <a:r>
              <a:rPr lang="en-US" sz="1800" dirty="0"/>
              <a:t>, one of the original Sun "</a:t>
            </a:r>
            <a:r>
              <a:rPr lang="en-US" sz="1800" dirty="0">
                <a:hlinkClick r:id="rId10" tooltip="Fellow"/>
              </a:rPr>
              <a:t>Fellows</a:t>
            </a:r>
            <a:r>
              <a:rPr lang="en-US" sz="1800" dirty="0"/>
              <a:t>", is credited</a:t>
            </a:r>
            <a:r>
              <a:rPr lang="en-US" sz="1800" baseline="30000" dirty="0">
                <a:effectLst/>
              </a:rPr>
              <a:t>[</a:t>
            </a:r>
            <a:r>
              <a:rPr lang="en-US" sz="1800" i="1" baseline="30000" dirty="0">
                <a:effectLst/>
                <a:hlinkClick r:id="rId11" tooltip="Wikipedia:Manual of Style/Words to watch"/>
              </a:rPr>
              <a:t>by whom?</a:t>
            </a:r>
            <a:r>
              <a:rPr lang="en-US" sz="1800" baseline="30000" dirty="0">
                <a:effectLst/>
              </a:rPr>
              <a:t>]</a:t>
            </a:r>
            <a:r>
              <a:rPr lang="en-US" sz="1800" dirty="0"/>
              <a:t> with penning the first seven fallacies in 1994; however, </a:t>
            </a:r>
            <a:r>
              <a:rPr lang="en-US" sz="1800" dirty="0">
                <a:hlinkClick r:id="rId12" tooltip="Bill Joy"/>
              </a:rPr>
              <a:t>Bill Joy</a:t>
            </a:r>
            <a:r>
              <a:rPr lang="en-US" sz="1800" dirty="0"/>
              <a:t> and Tom Lyon had already identified the first four as "The Fallacies of Networked Computing"</a:t>
            </a:r>
            <a:r>
              <a:rPr lang="en-US" sz="1800" baseline="30000" dirty="0">
                <a:hlinkClick r:id="rId13"/>
              </a:rPr>
              <a:t>[3]</a:t>
            </a:r>
            <a:r>
              <a:rPr lang="en-US" sz="1800" dirty="0"/>
              <a:t> (the article claims "Dave Lyon", but this is a mistake</a:t>
            </a:r>
            <a:r>
              <a:rPr lang="en-US" sz="1800" baseline="30000" dirty="0">
                <a:effectLst/>
              </a:rPr>
              <a:t>[</a:t>
            </a:r>
            <a:r>
              <a:rPr lang="en-US" sz="1800" i="1" baseline="30000" dirty="0">
                <a:effectLst/>
                <a:hlinkClick r:id="rId14" tooltip="Wikipedia:Please clarify"/>
              </a:rPr>
              <a:t>why?</a:t>
            </a:r>
            <a:r>
              <a:rPr lang="en-US" sz="1800" baseline="30000" dirty="0">
                <a:effectLst/>
              </a:rPr>
              <a:t>]</a:t>
            </a:r>
            <a:r>
              <a:rPr lang="en-US" sz="1800" dirty="0"/>
              <a:t>). Around 1997, </a:t>
            </a:r>
            <a:r>
              <a:rPr lang="en-US" sz="1800" dirty="0">
                <a:hlinkClick r:id="rId15" tooltip="James Gosling"/>
              </a:rPr>
              <a:t>James Gosling</a:t>
            </a:r>
            <a:r>
              <a:rPr lang="en-US" sz="1800" dirty="0"/>
              <a:t>, another Sun Fellow and the inventor of </a:t>
            </a:r>
            <a:r>
              <a:rPr lang="en-US" sz="1800" dirty="0">
                <a:hlinkClick r:id="rId16" tooltip="Java (programming language)"/>
              </a:rPr>
              <a:t>Java</a:t>
            </a:r>
            <a:r>
              <a:rPr lang="en-US" sz="1800" dirty="0"/>
              <a:t>, added the eighth fallacy.</a:t>
            </a:r>
            <a:r>
              <a:rPr lang="en-US" sz="1800" baseline="30000" dirty="0">
                <a:hlinkClick r:id="rId13"/>
              </a:rPr>
              <a:t>[3]</a:t>
            </a:r>
            <a:endParaRPr lang="en-US" sz="1800" dirty="0"/>
          </a:p>
          <a:p>
            <a:endParaRPr lang="en-US" sz="180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25</a:t>
            </a:fld>
            <a:endParaRPr lang="en-US"/>
          </a:p>
        </p:txBody>
      </p:sp>
    </p:spTree>
    <p:extLst>
      <p:ext uri="{BB962C8B-B14F-4D97-AF65-F5344CB8AC3E}">
        <p14:creationId xmlns:p14="http://schemas.microsoft.com/office/powerpoint/2010/main" val="3678268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Types of coupling</a:t>
            </a:r>
          </a:p>
          <a:p>
            <a:r>
              <a:rPr lang="en-GB" dirty="0">
                <a:effectLst/>
              </a:rPr>
              <a:t>Conceptual model of coupling</a:t>
            </a:r>
          </a:p>
          <a:p>
            <a:r>
              <a:rPr lang="en-GB" dirty="0"/>
              <a:t>Coupling can be "low" (also "</a:t>
            </a:r>
            <a:r>
              <a:rPr lang="en-GB" dirty="0">
                <a:hlinkClick r:id="rId3" tooltip="Loose coupling"/>
              </a:rPr>
              <a:t>loose</a:t>
            </a:r>
            <a:r>
              <a:rPr lang="en-GB" dirty="0"/>
              <a:t>" and "weak") or "high" (also "tight" and "strong"). Some types of coupling, in order of highest to lowest coupling, are as follows: </a:t>
            </a:r>
          </a:p>
          <a:p>
            <a:r>
              <a:rPr lang="en-GB" b="1" dirty="0"/>
              <a:t>Procedural programming</a:t>
            </a:r>
          </a:p>
          <a:p>
            <a:r>
              <a:rPr lang="en-GB" dirty="0"/>
              <a:t>A module here refers to a subroutine of any kind, i.e. a set of one or more statements having a name and preferably its own set of variable names. </a:t>
            </a:r>
          </a:p>
          <a:p>
            <a:r>
              <a:rPr lang="en-GB" b="1" dirty="0"/>
              <a:t>Content coupling</a:t>
            </a:r>
            <a:r>
              <a:rPr lang="en-GB" dirty="0"/>
              <a:t> (high) Content coupling is said to occur when one module uses the code of another module, for instance a branch. This violates </a:t>
            </a:r>
            <a:r>
              <a:rPr lang="en-GB" dirty="0">
                <a:hlinkClick r:id="rId4" tooltip="Information hiding"/>
              </a:rPr>
              <a:t>information hiding</a:t>
            </a:r>
            <a:r>
              <a:rPr lang="en-GB" dirty="0"/>
              <a:t> – a basic software design concept. </a:t>
            </a:r>
          </a:p>
          <a:p>
            <a:r>
              <a:rPr lang="en-GB" b="1" dirty="0"/>
              <a:t>Common coupling</a:t>
            </a:r>
            <a:r>
              <a:rPr lang="en-GB" dirty="0"/>
              <a:t>: Common coupling is said to occur when several modules have access to the same global data. But it can lead to uncontrolled error propagation and unforeseen side-effects when changes are made.</a:t>
            </a:r>
          </a:p>
          <a:p>
            <a:r>
              <a:rPr lang="en-GB" b="1" dirty="0"/>
              <a:t>Control coupling</a:t>
            </a:r>
            <a:r>
              <a:rPr lang="en-GB" dirty="0"/>
              <a:t>: Control coupling is one module controlling the flow of another, by passing it information on what to do (e.g., passing a what-to-do flag). </a:t>
            </a:r>
          </a:p>
          <a:p>
            <a:r>
              <a:rPr lang="en-GB" b="1" dirty="0"/>
              <a:t>Stamp coupling</a:t>
            </a:r>
            <a:r>
              <a:rPr lang="en-GB" dirty="0"/>
              <a:t>: (data-structured coupling) Stamp coupling occurs when modules share a composite data structure and use only parts of it, possibly different parts (e.g., passing a whole record to a function that needs only one field of it). In this situation, a modification in a field that a module does not need may lead to changing the way the module reads the record. </a:t>
            </a:r>
          </a:p>
          <a:p>
            <a:r>
              <a:rPr lang="en-GB" b="1" dirty="0"/>
              <a:t>Data coupling</a:t>
            </a:r>
            <a:r>
              <a:rPr lang="en-GB" dirty="0"/>
              <a:t>: Data coupling occurs when modules share data through, for example, parameters. Each datum is an elementary piece, and these are the only data shared (e.g., passing an integer to a function that computes a square root). </a:t>
            </a:r>
          </a:p>
          <a:p>
            <a:endParaRPr lang="en-GB" b="1" dirty="0"/>
          </a:p>
          <a:p>
            <a:r>
              <a:rPr lang="en-GB" b="1" dirty="0"/>
              <a:t>Object-oriented programming</a:t>
            </a:r>
          </a:p>
          <a:p>
            <a:r>
              <a:rPr lang="en-GB" dirty="0"/>
              <a:t>Subclass coupling Describes the relationship between a child and its parent. The child is connected to its parent, but the parent is not connected to the child. </a:t>
            </a:r>
          </a:p>
          <a:p>
            <a:r>
              <a:rPr lang="en-GB" b="1" dirty="0"/>
              <a:t>Temporal coupling</a:t>
            </a:r>
            <a:r>
              <a:rPr lang="en-GB" dirty="0"/>
              <a:t> </a:t>
            </a:r>
          </a:p>
          <a:p>
            <a:r>
              <a:rPr lang="en-GB" dirty="0"/>
              <a:t>It is when two actions are bundled together into one module just because they happen to occur at the same time. In recent work various other coupling concepts have been investigated and used as indicators for different modularization principles used in practice.</a:t>
            </a:r>
            <a:r>
              <a:rPr lang="en-GB" baseline="30000" dirty="0">
                <a:hlinkClick r:id="rId5"/>
              </a:rPr>
              <a:t>[5]</a:t>
            </a:r>
            <a:r>
              <a:rPr lang="en-GB" dirty="0"/>
              <a:t> </a:t>
            </a:r>
          </a:p>
          <a:p>
            <a:r>
              <a:rPr lang="en-GB" b="1" dirty="0"/>
              <a:t>Dynamic coupling</a:t>
            </a:r>
          </a:p>
          <a:p>
            <a:r>
              <a:rPr lang="en-GB" dirty="0"/>
              <a:t>The goal of this type of coupling is to provide a run-time evaluation of a software system. It has been argued that static coupling metrics lose precision when dealing with an intensive use of dynamic binding or inheritance.</a:t>
            </a:r>
            <a:r>
              <a:rPr lang="en-GB" baseline="30000" dirty="0">
                <a:hlinkClick r:id="rId6"/>
              </a:rPr>
              <a:t>[6]</a:t>
            </a:r>
            <a:r>
              <a:rPr lang="en-GB" dirty="0"/>
              <a:t> In the attempt to solve this issue, dynamic coupling measures have been taken into account. </a:t>
            </a:r>
          </a:p>
          <a:p>
            <a:r>
              <a:rPr lang="en-GB" b="1" dirty="0"/>
              <a:t>Semantic coupling</a:t>
            </a:r>
          </a:p>
          <a:p>
            <a:r>
              <a:rPr lang="en-GB" dirty="0"/>
              <a:t>This kind of coupling considers the conceptual similarities between software entities using, for example, comments and identifiers and relying on techniques such as </a:t>
            </a:r>
            <a:r>
              <a:rPr lang="en-GB" dirty="0">
                <a:hlinkClick r:id="rId7" tooltip="Latent semantic indexing"/>
              </a:rPr>
              <a:t>latent semantic indexing</a:t>
            </a:r>
            <a:r>
              <a:rPr lang="en-GB" dirty="0"/>
              <a:t> (LSI). </a:t>
            </a:r>
          </a:p>
          <a:p>
            <a:r>
              <a:rPr lang="en-GB" b="1" dirty="0"/>
              <a:t>Logical coupling</a:t>
            </a:r>
          </a:p>
          <a:p>
            <a:r>
              <a:rPr lang="en-GB" dirty="0"/>
              <a:t>Logical coupling (or evolutionary coupling or change coupling) exploits the release history of a software system to find change patterns among modules or classes: e.g., entities that are likely to be changed together or sequences of changes (a change in a class A is always followed by a change in a class B).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27</a:t>
            </a:fld>
            <a:endParaRPr lang="en-US"/>
          </a:p>
        </p:txBody>
      </p:sp>
    </p:spTree>
    <p:extLst>
      <p:ext uri="{BB962C8B-B14F-4D97-AF65-F5344CB8AC3E}">
        <p14:creationId xmlns:p14="http://schemas.microsoft.com/office/powerpoint/2010/main" val="339497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27741-19C7-6048-9070-E50F61F51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2A851-A1F9-504F-E964-D5C4899238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AB99D-C32B-E35D-E23A-2D85B1177A3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3EEABC3-1707-6A37-D757-86C3371A0AAB}"/>
              </a:ext>
            </a:extLst>
          </p:cNvPr>
          <p:cNvSpPr>
            <a:spLocks noGrp="1"/>
          </p:cNvSpPr>
          <p:nvPr>
            <p:ph type="sldNum" sz="quarter" idx="5"/>
          </p:nvPr>
        </p:nvSpPr>
        <p:spPr/>
        <p:txBody>
          <a:bodyPr/>
          <a:lstStyle/>
          <a:p>
            <a:fld id="{F949CB24-BEAC-6A41-9A10-BFD56146B867}" type="slidenum">
              <a:rPr lang="en-US" smtClean="0"/>
              <a:pPr/>
              <a:t>30</a:t>
            </a:fld>
            <a:endParaRPr lang="en-US"/>
          </a:p>
        </p:txBody>
      </p:sp>
    </p:spTree>
    <p:extLst>
      <p:ext uri="{BB962C8B-B14F-4D97-AF65-F5344CB8AC3E}">
        <p14:creationId xmlns:p14="http://schemas.microsoft.com/office/powerpoint/2010/main" val="1313001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Distributed 3-layer</a:t>
            </a:r>
          </a:p>
          <a:p>
            <a:r>
              <a:rPr lang="en-US" dirty="0"/>
              <a:t>Traditional 3-layer application architecture blown up to distributed proportions. Characterized by call stack-like, imperative </a:t>
            </a:r>
            <a:r>
              <a:rPr lang="en-US" dirty="0" err="1"/>
              <a:t>behaviour</a:t>
            </a:r>
            <a:r>
              <a:rPr lang="en-US" dirty="0"/>
              <a:t> (high temporal and </a:t>
            </a:r>
            <a:r>
              <a:rPr lang="en-US" dirty="0" err="1"/>
              <a:t>behavioural</a:t>
            </a:r>
            <a:r>
              <a:rPr lang="en-US" dirty="0"/>
              <a:t> coupling) and synchronous request-response interactions. Includes systems that layer synchronous interactions on top of asynchronous message exchanges. Senders tell receivers what to do; receivers execute the sender’s orders. Sender and all intermediaries block until the call stack unwinds, effectively locking and/or consuming system resources further up the call chain. This blocking </a:t>
            </a:r>
            <a:r>
              <a:rPr lang="en-US" dirty="0" err="1"/>
              <a:t>behaviour</a:t>
            </a:r>
            <a:r>
              <a:rPr lang="en-US" dirty="0"/>
              <a:t> undermines the autonomy of upstream components and at the same time increases the availability requirements of downstream components. As Michael </a:t>
            </a:r>
            <a:r>
              <a:rPr lang="en-US" dirty="0" err="1"/>
              <a:t>Nygard’s</a:t>
            </a:r>
            <a:r>
              <a:rPr lang="en-US" dirty="0"/>
              <a:t> </a:t>
            </a:r>
            <a:r>
              <a:rPr lang="en-US" i="1" dirty="0">
                <a:hlinkClick r:id="rId3" tooltip="Release It!"/>
              </a:rPr>
              <a:t>Release It!</a:t>
            </a:r>
            <a:r>
              <a:rPr lang="en-US" dirty="0"/>
              <a:t> reminds us, in these circumstances the availability of the overall system can be no more than that of the least available participant, and the probability of failure is the joint probability of failure in any component or service.</a:t>
            </a:r>
          </a:p>
          <a:p>
            <a:endParaRPr lang="en-US" b="1" dirty="0"/>
          </a:p>
          <a:p>
            <a:r>
              <a:rPr lang="en-US" b="1" dirty="0"/>
              <a:t>Command-oriented</a:t>
            </a:r>
          </a:p>
          <a:p>
            <a:r>
              <a:rPr lang="en-US" dirty="0"/>
              <a:t>“Good”, “orthodox” SOA. Low degree of temporal coupling characterized by asynchronous interactions, deferred state and a </a:t>
            </a:r>
            <a:r>
              <a:rPr lang="en-US" dirty="0" err="1"/>
              <a:t>resumable</a:t>
            </a:r>
            <a:r>
              <a:rPr lang="en-US" dirty="0"/>
              <a:t> programming model (process or activity instances are dehydrated between remote invocations in order to conserve resources, and then rehydrated based on correlated responses). Senders typically determine what needs to be done, but rely on receivers to determine how to execute their instructions. This behavioral coupling can require providers to evolve (message formats, supported operations) in lockstep with changing consumer demands.</a:t>
            </a:r>
          </a:p>
          <a:p>
            <a:endParaRPr lang="en-US" b="1" dirty="0"/>
          </a:p>
          <a:p>
            <a:r>
              <a:rPr lang="en-US" b="1" dirty="0"/>
              <a:t>Event-oriented</a:t>
            </a:r>
          </a:p>
          <a:p>
            <a:r>
              <a:rPr lang="en-US" dirty="0"/>
              <a:t>Low temporal and behavioral coupling. Receivers determine both what needs to be done and how to do it based on the content of received messages. </a:t>
            </a:r>
            <a:r>
              <a:rPr lang="en-US" dirty="0" err="1"/>
              <a:t>Resumable</a:t>
            </a:r>
            <a:r>
              <a:rPr lang="en-US" dirty="0"/>
              <a:t> programming model: processes are suspended or dehydrated, waiting for events. Can be difficult to trace the execution path of an end-to-end transaction or activity. Exposing an </a:t>
            </a:r>
            <a:r>
              <a:rPr lang="en-US" i="1" dirty="0" err="1"/>
              <a:t>ExtinguishFire</a:t>
            </a:r>
            <a:r>
              <a:rPr lang="en-US" dirty="0"/>
              <a:t> operation is a command-oriented way of executing a business process; acting on </a:t>
            </a:r>
            <a:r>
              <a:rPr lang="en-US" i="1" dirty="0" err="1"/>
              <a:t>FireStarted</a:t>
            </a:r>
            <a:r>
              <a:rPr lang="en-US" dirty="0"/>
              <a:t> notifications an event-oriented approach.</a:t>
            </a:r>
          </a:p>
          <a:p>
            <a:endParaRPr lang="en-US" b="1" dirty="0"/>
          </a:p>
          <a:p>
            <a:r>
              <a:rPr lang="en-US" b="1" dirty="0"/>
              <a:t>Emergency services</a:t>
            </a:r>
          </a:p>
          <a:p>
            <a:r>
              <a:rPr lang="en-US" dirty="0"/>
              <a:t>So called because you tell them what happened, and they decide what to do, but if there’s no one to take your call, you’re hosed. Low </a:t>
            </a:r>
            <a:r>
              <a:rPr lang="en-US" dirty="0" err="1"/>
              <a:t>behavioural</a:t>
            </a:r>
            <a:r>
              <a:rPr lang="en-US" dirty="0"/>
              <a:t> coupling, which allows for the independent evolution of system components, but a degree of temporal coupling, impacting availability requirements of participants. Many </a:t>
            </a:r>
            <a:r>
              <a:rPr lang="en-US" dirty="0" err="1"/>
              <a:t>RESTful</a:t>
            </a:r>
            <a:r>
              <a:rPr lang="en-US" dirty="0"/>
              <a:t> solutions occupy this quadrant. URI-</a:t>
            </a:r>
            <a:r>
              <a:rPr lang="en-US" dirty="0" err="1"/>
              <a:t>templated</a:t>
            </a:r>
            <a:r>
              <a:rPr lang="en-US" dirty="0"/>
              <a:t> solutions have a higher degree of </a:t>
            </a:r>
            <a:r>
              <a:rPr lang="en-US" dirty="0" err="1"/>
              <a:t>behavioural</a:t>
            </a:r>
            <a:r>
              <a:rPr lang="en-US" dirty="0"/>
              <a:t> coupling than hypermedia-driven solutions (where servers constrain and guide what a client can do next, and determine how best to satisfy requests); client polling and caching can mitigate some of these temporal coupling issues.</a:t>
            </a:r>
          </a:p>
          <a:p>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35</a:t>
            </a:fld>
            <a:endParaRPr lang="en-GB"/>
          </a:p>
        </p:txBody>
      </p:sp>
    </p:spTree>
    <p:extLst>
      <p:ext uri="{BB962C8B-B14F-4D97-AF65-F5344CB8AC3E}">
        <p14:creationId xmlns:p14="http://schemas.microsoft.com/office/powerpoint/2010/main" val="2637682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36</a:t>
            </a:fld>
            <a:endParaRPr lang="en-US"/>
          </a:p>
        </p:txBody>
      </p:sp>
    </p:spTree>
    <p:extLst>
      <p:ext uri="{BB962C8B-B14F-4D97-AF65-F5344CB8AC3E}">
        <p14:creationId xmlns:p14="http://schemas.microsoft.com/office/powerpoint/2010/main" val="2456031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Two processes communicating need to copy the data between processes - usually as a stream of bytes. We need to break up this stream into discrete units so that we can tell when a message on the channel begins and ends. Otherwise we could not use competing consumers to read messages from the stream or publish to multiple subscribers</a:t>
            </a:r>
          </a:p>
          <a:p>
            <a:endParaRPr lang="en-US" dirty="0"/>
          </a:p>
          <a:p>
            <a:r>
              <a:rPr lang="en-US" dirty="0"/>
              <a:t>A message has a header, how to process and a body, the content</a:t>
            </a:r>
          </a:p>
          <a:p>
            <a:endParaRPr lang="en-US" dirty="0"/>
          </a:p>
          <a:p>
            <a:r>
              <a:rPr lang="en-US" sz="1200" kern="1200" dirty="0">
                <a:solidFill>
                  <a:schemeClr val="tx1"/>
                </a:solidFill>
                <a:effectLst/>
                <a:latin typeface="+mn-lt"/>
                <a:ea typeface="+mn-ea"/>
                <a:cs typeface="+mn-cs"/>
              </a:rPr>
              <a:t>Request-Reply: (Usually Command-Document), tends to use Return Address and Correlation Identifier</a:t>
            </a:r>
            <a:endParaRPr lang="en-US" dirty="0">
              <a:effectLst/>
            </a:endParaRPr>
          </a:p>
          <a:p>
            <a:pPr lvl="1"/>
            <a:r>
              <a:rPr lang="en-US" sz="1200" kern="1200" dirty="0">
                <a:solidFill>
                  <a:schemeClr val="tx1"/>
                </a:solidFill>
                <a:effectLst/>
                <a:latin typeface="+mn-lt"/>
                <a:ea typeface="+mn-ea"/>
                <a:cs typeface="+mn-cs"/>
              </a:rPr>
              <a:t>In essence RPC over messaging</a:t>
            </a:r>
            <a:endParaRPr lang="en-US" dirty="0">
              <a:effectLst/>
            </a:endParaRPr>
          </a:p>
          <a:p>
            <a:r>
              <a:rPr lang="en-US" sz="1200" kern="1200" dirty="0">
                <a:solidFill>
                  <a:schemeClr val="tx1"/>
                </a:solidFill>
                <a:effectLst/>
                <a:latin typeface="+mn-lt"/>
                <a:ea typeface="+mn-ea"/>
                <a:cs typeface="+mn-cs"/>
              </a:rPr>
              <a:t>Break a large message into pieces with Message Sequence</a:t>
            </a:r>
            <a:endParaRPr lang="en-US" dirty="0">
              <a:effectLst/>
            </a:endParaRPr>
          </a:p>
          <a:p>
            <a:r>
              <a:rPr lang="en-US" sz="1200" kern="1200" dirty="0">
                <a:solidFill>
                  <a:schemeClr val="tx1"/>
                </a:solidFill>
                <a:effectLst/>
                <a:latin typeface="+mn-lt"/>
                <a:ea typeface="+mn-ea"/>
                <a:cs typeface="+mn-cs"/>
              </a:rPr>
              <a:t>Slow messages: One way to deal with eventual consistency is to create a Message Expiry, and if a message is not delivered within a time-window delete or add to Dead Letter Queue</a:t>
            </a:r>
          </a:p>
          <a:p>
            <a:endParaRPr lang="en-US" sz="1200" kern="1200" dirty="0">
              <a:solidFill>
                <a:schemeClr val="tx1"/>
              </a:solidFill>
              <a:effectLst/>
              <a:latin typeface="+mn-lt"/>
              <a:ea typeface="+mn-ea"/>
              <a:cs typeface="+mn-cs"/>
            </a:endParaRPr>
          </a:p>
          <a:p>
            <a:r>
              <a:rPr lang="en-US" b="1" dirty="0">
                <a:effectLst/>
              </a:rPr>
              <a:t>Message</a:t>
            </a:r>
            <a:r>
              <a:rPr lang="en-US" dirty="0">
                <a:effectLst/>
              </a:rPr>
              <a:t>: An atomic packet of data transmitted on a  channel </a:t>
            </a:r>
          </a:p>
          <a:p>
            <a:r>
              <a:rPr lang="en-US" sz="1200" kern="1200" dirty="0">
                <a:solidFill>
                  <a:schemeClr val="tx1"/>
                </a:solidFill>
                <a:effectLst/>
                <a:latin typeface="+mn-lt"/>
                <a:ea typeface="+mn-ea"/>
                <a:cs typeface="+mn-cs"/>
              </a:rPr>
              <a:t>Messaging transmits discrete units of data by marshalling the data from the sender and </a:t>
            </a:r>
            <a:r>
              <a:rPr lang="en-US" sz="1200" kern="1200" dirty="0" err="1">
                <a:solidFill>
                  <a:schemeClr val="tx1"/>
                </a:solidFill>
                <a:effectLst/>
                <a:latin typeface="+mn-lt"/>
                <a:ea typeface="+mn-ea"/>
                <a:cs typeface="+mn-cs"/>
              </a:rPr>
              <a:t>unmarshalling</a:t>
            </a:r>
            <a:r>
              <a:rPr lang="en-US" sz="1200" kern="1200" dirty="0">
                <a:solidFill>
                  <a:schemeClr val="tx1"/>
                </a:solidFill>
                <a:effectLst/>
                <a:latin typeface="+mn-lt"/>
                <a:ea typeface="+mn-ea"/>
                <a:cs typeface="+mn-cs"/>
              </a:rPr>
              <a:t> it in the receiver so that the receiver has its own local copy.</a:t>
            </a:r>
            <a:endParaRPr lang="en-US" dirty="0"/>
          </a:p>
          <a:p>
            <a:r>
              <a:rPr lang="en-US" sz="1200" kern="1200" dirty="0">
                <a:solidFill>
                  <a:schemeClr val="tx1"/>
                </a:solidFill>
                <a:effectLst/>
                <a:latin typeface="+mn-lt"/>
                <a:ea typeface="+mn-ea"/>
                <a:cs typeface="+mn-cs"/>
              </a:rPr>
              <a:t>Data to be sent must be converted into one of more messages that can be sent</a:t>
            </a:r>
            <a:endParaRPr lang="en-US" dirty="0"/>
          </a:p>
          <a:p>
            <a:r>
              <a:rPr lang="en-US" sz="1200" kern="1200" dirty="0">
                <a:solidFill>
                  <a:schemeClr val="tx1"/>
                </a:solidFill>
                <a:effectLst/>
                <a:latin typeface="+mn-lt"/>
                <a:ea typeface="+mn-ea"/>
                <a:cs typeface="+mn-cs"/>
              </a:rPr>
              <a:t>A message has two basic parts: header (metadata used by the messaging system); body (the payload used by the receiver).</a:t>
            </a:r>
            <a:endParaRPr lang="en-US" dirty="0"/>
          </a:p>
          <a:p>
            <a:r>
              <a:rPr lang="en-US" sz="1200" kern="1200" dirty="0">
                <a:solidFill>
                  <a:schemeClr val="tx1"/>
                </a:solidFill>
                <a:effectLst/>
                <a:latin typeface="+mn-lt"/>
                <a:ea typeface="+mn-ea"/>
                <a:cs typeface="+mn-cs"/>
              </a:rPr>
              <a:t>Command Message: Invoke a procedure in another application</a:t>
            </a:r>
            <a:endParaRPr lang="en-US" dirty="0"/>
          </a:p>
          <a:p>
            <a:r>
              <a:rPr lang="en-US" sz="1200" kern="1200" dirty="0">
                <a:solidFill>
                  <a:schemeClr val="tx1"/>
                </a:solidFill>
                <a:effectLst/>
                <a:latin typeface="+mn-lt"/>
                <a:ea typeface="+mn-ea"/>
                <a:cs typeface="+mn-cs"/>
              </a:rPr>
              <a:t>Document Message: Pass data to another application</a:t>
            </a:r>
            <a:endParaRPr lang="en-US" dirty="0"/>
          </a:p>
          <a:p>
            <a:r>
              <a:rPr lang="en-US" sz="1200" kern="1200" dirty="0">
                <a:solidFill>
                  <a:schemeClr val="tx1"/>
                </a:solidFill>
                <a:effectLst/>
                <a:latin typeface="+mn-lt"/>
                <a:ea typeface="+mn-ea"/>
                <a:cs typeface="+mn-cs"/>
              </a:rPr>
              <a:t>Event Message: Notify another application about a change</a:t>
            </a:r>
            <a:endParaRPr lang="en-US" dirty="0"/>
          </a:p>
          <a:p>
            <a:r>
              <a:rPr lang="en-US" sz="1200" kern="1200" dirty="0">
                <a:solidFill>
                  <a:schemeClr val="tx1"/>
                </a:solidFill>
                <a:effectLst/>
                <a:latin typeface="+mn-lt"/>
                <a:ea typeface="+mn-ea"/>
                <a:cs typeface="+mn-cs"/>
              </a:rPr>
              <a:t>Request-Reply: The sender expects a reply</a:t>
            </a:r>
            <a:endParaRPr lang="en-US" dirty="0"/>
          </a:p>
          <a:p>
            <a:r>
              <a:rPr lang="en-US" sz="1200" kern="1200" dirty="0">
                <a:solidFill>
                  <a:schemeClr val="tx1"/>
                </a:solidFill>
                <a:effectLst/>
                <a:latin typeface="+mn-lt"/>
                <a:ea typeface="+mn-ea"/>
                <a:cs typeface="+mn-cs"/>
              </a:rPr>
              <a:t>Message Sequence: Split a message into parts; receive before Message Expiration</a:t>
            </a:r>
            <a:endParaRPr lang="en-US" dirty="0"/>
          </a:p>
          <a:p>
            <a:r>
              <a:rPr lang="en-US" sz="1200" kern="1200" dirty="0">
                <a:solidFill>
                  <a:schemeClr val="tx1"/>
                </a:solidFill>
                <a:effectLst/>
                <a:latin typeface="+mn-lt"/>
                <a:ea typeface="+mn-ea"/>
                <a:cs typeface="+mn-cs"/>
              </a:rPr>
              <a:t>Canonical Data Format: The body format to be understood by producer and consumer</a:t>
            </a:r>
          </a:p>
          <a:p>
            <a:endParaRPr lang="en-US" sz="1200" kern="1200" dirty="0">
              <a:solidFill>
                <a:schemeClr val="tx1"/>
              </a:solidFill>
              <a:effectLst/>
              <a:latin typeface="+mn-lt"/>
              <a:ea typeface="+mn-ea"/>
              <a:cs typeface="+mn-cs"/>
            </a:endParaRPr>
          </a:p>
          <a:p>
            <a:r>
              <a:rPr lang="en-US" b="1" dirty="0">
                <a:effectLst/>
              </a:rPr>
              <a:t>Message Sequence:</a:t>
            </a:r>
            <a:r>
              <a:rPr lang="en-US" dirty="0">
                <a:effectLst/>
              </a:rPr>
              <a:t> Whenever a large set of data needs to be broken into message-size chunks, send the data as a Message Sequence and mark each </a:t>
            </a:r>
          </a:p>
          <a:p>
            <a:r>
              <a:rPr lang="en-US" dirty="0"/>
              <a:t>The three Message Sequence identification fields are as follows.  </a:t>
            </a:r>
          </a:p>
          <a:p>
            <a:r>
              <a:rPr lang="en-US" sz="1200" kern="1200" dirty="0">
                <a:solidFill>
                  <a:schemeClr val="tx1"/>
                </a:solidFill>
                <a:effectLst/>
                <a:latin typeface="+mn-lt"/>
                <a:ea typeface="+mn-ea"/>
                <a:cs typeface="+mn-cs"/>
              </a:rPr>
              <a:t>Sequence identifier— Distinguishes this cluster of messages from others. </a:t>
            </a:r>
            <a:endParaRPr lang="en-US" dirty="0"/>
          </a:p>
          <a:p>
            <a:r>
              <a:rPr lang="en-US" sz="1200" kern="1200" dirty="0">
                <a:solidFill>
                  <a:schemeClr val="tx1"/>
                </a:solidFill>
                <a:effectLst/>
                <a:latin typeface="+mn-lt"/>
                <a:ea typeface="+mn-ea"/>
                <a:cs typeface="+mn-cs"/>
              </a:rPr>
              <a:t>Position identifier— Uniquely identifies and sequentially orders each message in a sequence. </a:t>
            </a:r>
            <a:endParaRPr lang="en-US" dirty="0"/>
          </a:p>
          <a:p>
            <a:r>
              <a:rPr lang="en-US" sz="1200" kern="1200" dirty="0">
                <a:solidFill>
                  <a:schemeClr val="tx1"/>
                </a:solidFill>
                <a:effectLst/>
                <a:latin typeface="+mn-lt"/>
                <a:ea typeface="+mn-ea"/>
                <a:cs typeface="+mn-cs"/>
              </a:rPr>
              <a:t>Size or End indicator— Specifies the number of messages in the cluster or marks the last message in the cluster (whose position identifier then specifies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Format Indicator:</a:t>
            </a:r>
            <a:r>
              <a:rPr lang="en-US" dirty="0"/>
              <a:t> </a:t>
            </a:r>
            <a:r>
              <a:rPr lang="en-US" sz="1200" kern="1200" dirty="0">
                <a:solidFill>
                  <a:schemeClr val="tx1"/>
                </a:solidFill>
                <a:effectLst/>
                <a:latin typeface="+mn-lt"/>
                <a:ea typeface="+mn-ea"/>
                <a:cs typeface="+mn-cs"/>
              </a:rPr>
              <a:t>How can a message’s data format be designed to allow for possible future changes? Design a data format that includes a Format Indicator so that the message specifies what format it is using.</a:t>
            </a:r>
            <a:r>
              <a:rPr lang="en-US" dirty="0"/>
              <a:t> </a:t>
            </a:r>
          </a:p>
          <a:p>
            <a:r>
              <a:rPr lang="en-US" sz="1200" kern="1200" dirty="0">
                <a:solidFill>
                  <a:schemeClr val="tx1"/>
                </a:solidFill>
                <a:effectLst/>
                <a:latin typeface="+mn-lt"/>
                <a:ea typeface="+mn-ea"/>
                <a:cs typeface="+mn-cs"/>
              </a:rPr>
              <a:t>Version Number— A number or string that uniquely identifies the format. Both the sender and receiver must agree on which format is designated by a particular indicator. The advantage of this approach is that the sender and receiver do not have to agree on a shared repository for format descriptors, but the drawback is that each must know what descriptor is indicated and where to access it. </a:t>
            </a:r>
            <a:endParaRPr lang="en-US" dirty="0"/>
          </a:p>
          <a:p>
            <a:r>
              <a:rPr lang="en-US" sz="1200" kern="1200" dirty="0">
                <a:solidFill>
                  <a:schemeClr val="tx1"/>
                </a:solidFill>
                <a:effectLst/>
                <a:latin typeface="+mn-lt"/>
                <a:ea typeface="+mn-ea"/>
                <a:cs typeface="+mn-cs"/>
              </a:rPr>
              <a:t>Foreign Key— A unique ID— such as a filename, a database row key, a home primary key, or an Internet URL— that specifies a format document. The sender and receiver must agree on the mapping of keys to documents and the format of the schema document. The advantage of this approach is that the foreign key is very compact and can point to a detailed data format description in a shared repository. The main drawback lies in the fact that each messaging participant has to retrieve the format document from a potentially remote resource.</a:t>
            </a:r>
            <a:endParaRPr lang="en-US" dirty="0"/>
          </a:p>
          <a:p>
            <a:r>
              <a:rPr lang="en-US" sz="1200" kern="1200" dirty="0">
                <a:solidFill>
                  <a:schemeClr val="tx1"/>
                </a:solidFill>
                <a:effectLst/>
                <a:latin typeface="+mn-lt"/>
                <a:ea typeface="+mn-ea"/>
                <a:cs typeface="+mn-cs"/>
              </a:rPr>
              <a:t>Format Document— A schema that describes the data format. The schema document does not have to be retrieved via a foreign key or inferred from a version number; it is embedded in the message. The sender and the receiver must agree on the format of the schema. The advantage of this alternative is that messages are self-contained. However, message traffic increases because each message carries format information that rarely changes.</a:t>
            </a:r>
            <a:endParaRPr lang="en-US" dirty="0"/>
          </a:p>
          <a:p>
            <a:endParaRPr lang="en-US" dirty="0"/>
          </a:p>
          <a:p>
            <a:endParaRPr lang="en-US" dirty="0"/>
          </a:p>
          <a:p>
            <a:endParaRPr lang="en-US" dirty="0">
              <a:effectLst/>
            </a:endParaRPr>
          </a:p>
        </p:txBody>
      </p:sp>
      <p:sp>
        <p:nvSpPr>
          <p:cNvPr id="4" name="Slide Number Placeholder 3"/>
          <p:cNvSpPr>
            <a:spLocks noGrp="1"/>
          </p:cNvSpPr>
          <p:nvPr>
            <p:ph type="sldNum" sz="quarter" idx="10"/>
          </p:nvPr>
        </p:nvSpPr>
        <p:spPr/>
        <p:txBody>
          <a:bodyPr/>
          <a:lstStyle/>
          <a:p>
            <a:fld id="{F949CB24-BEAC-6A41-9A10-BFD56146B867}" type="slidenum">
              <a:rPr lang="en-US" smtClean="0"/>
              <a:pPr/>
              <a:t>39</a:t>
            </a:fld>
            <a:endParaRPr lang="en-US"/>
          </a:p>
        </p:txBody>
      </p:sp>
    </p:spTree>
    <p:extLst>
      <p:ext uri="{BB962C8B-B14F-4D97-AF65-F5344CB8AC3E}">
        <p14:creationId xmlns:p14="http://schemas.microsoft.com/office/powerpoint/2010/main" val="2542354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8CA43-78A3-5B6C-6702-92CF3D47F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2F71C-BE9F-B71C-45C8-EC431F87CD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4C4AA4-2FC0-6C4D-DE5F-397C9CD9F66E}"/>
              </a:ext>
            </a:extLst>
          </p:cNvPr>
          <p:cNvSpPr>
            <a:spLocks noGrp="1"/>
          </p:cNvSpPr>
          <p:nvPr>
            <p:ph type="body" idx="1"/>
          </p:nvPr>
        </p:nvSpPr>
        <p:spPr/>
        <p:txBody>
          <a:bodyPr/>
          <a:lstStyle/>
          <a:p>
            <a:r>
              <a:rPr lang="en-US" sz="1200" b="1" kern="1200" dirty="0">
                <a:solidFill>
                  <a:schemeClr val="tx1"/>
                </a:solidFill>
                <a:effectLst/>
                <a:latin typeface="+mn-lt"/>
                <a:ea typeface="+mn-ea"/>
                <a:cs typeface="+mn-cs"/>
              </a:rPr>
              <a:t>Command Message</a:t>
            </a:r>
            <a:r>
              <a:rPr lang="en-US" sz="1200" kern="1200" dirty="0">
                <a:solidFill>
                  <a:schemeClr val="tx1"/>
                </a:solidFill>
                <a:effectLst/>
                <a:latin typeface="+mn-lt"/>
                <a:ea typeface="+mn-ea"/>
                <a:cs typeface="+mn-cs"/>
              </a:rPr>
              <a:t>: Use a Command Message to reliably invoke a procedure in another application. The advantage o   f Remote Procedure Invocation is that it’s synchronous, so the call is performed immediately while the caller’s thread blocks. But that’s also a disadvantage. If the call cannot be executed immediately— either because the network is down or because the remote process isn’t running and listening— then the call doesn’t work. If the call were asynchronous, it could keep trying until the procedure in the remote application is successfully invoked. There’s a well-established pattern for encapsulating a request as an object. The Command pattern [</a:t>
            </a:r>
            <a:r>
              <a:rPr lang="en-US" sz="1200" kern="1200" dirty="0" err="1">
                <a:solidFill>
                  <a:schemeClr val="tx1"/>
                </a:solidFill>
                <a:effectLst/>
                <a:latin typeface="+mn-lt"/>
                <a:ea typeface="+mn-ea"/>
                <a:cs typeface="+mn-cs"/>
              </a:rPr>
              <a:t>GoF</a:t>
            </a:r>
            <a:r>
              <a:rPr lang="en-US" sz="1200" kern="1200" dirty="0">
                <a:solidFill>
                  <a:schemeClr val="tx1"/>
                </a:solidFill>
                <a:effectLst/>
                <a:latin typeface="+mn-lt"/>
                <a:ea typeface="+mn-ea"/>
                <a:cs typeface="+mn-cs"/>
              </a:rPr>
              <a:t>] shows how to turn a request into an object that can be stored and passed around. If this object were a message, then it could be stored in and passed around through a Message Channel (60). Likewise, the command’s state (such as method parameters) can be stored in the message’s state. Usually sent over a Point-to-Point channel as there is only one consumer.</a:t>
            </a:r>
            <a:endParaRPr lang="en-US" dirty="0"/>
          </a:p>
        </p:txBody>
      </p:sp>
      <p:sp>
        <p:nvSpPr>
          <p:cNvPr id="4" name="Slide Number Placeholder 3">
            <a:extLst>
              <a:ext uri="{FF2B5EF4-FFF2-40B4-BE49-F238E27FC236}">
                <a16:creationId xmlns:a16="http://schemas.microsoft.com/office/drawing/2014/main" id="{28170736-55E7-9362-7008-E1E554F121B3}"/>
              </a:ext>
            </a:extLst>
          </p:cNvPr>
          <p:cNvSpPr>
            <a:spLocks noGrp="1"/>
          </p:cNvSpPr>
          <p:nvPr>
            <p:ph type="sldNum" sz="quarter" idx="10"/>
          </p:nvPr>
        </p:nvSpPr>
        <p:spPr/>
        <p:txBody>
          <a:bodyPr/>
          <a:lstStyle/>
          <a:p>
            <a:fld id="{F949CB24-BEAC-6A41-9A10-BFD56146B867}" type="slidenum">
              <a:rPr lang="en-US" smtClean="0"/>
              <a:pPr/>
              <a:t>44</a:t>
            </a:fld>
            <a:endParaRPr lang="en-US"/>
          </a:p>
        </p:txBody>
      </p:sp>
    </p:spTree>
    <p:extLst>
      <p:ext uri="{BB962C8B-B14F-4D97-AF65-F5344CB8AC3E}">
        <p14:creationId xmlns:p14="http://schemas.microsoft.com/office/powerpoint/2010/main" val="3770673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 Channels #</a:t>
            </a:r>
          </a:p>
          <a:p>
            <a:pPr marL="171450" indent="-171450">
              <a:buFontTx/>
              <a:buChar char="-"/>
            </a:pPr>
            <a:endParaRPr lang="en-US" dirty="0"/>
          </a:p>
          <a:p>
            <a:pPr marL="171450" indent="-171450">
              <a:buFontTx/>
              <a:buChar char="-"/>
            </a:pPr>
            <a:r>
              <a:rPr lang="en-US" dirty="0"/>
              <a:t>A producer and a consumer communicate via a channel. A producer sends to a particular channel and a consumer reads from a particular channel</a:t>
            </a:r>
          </a:p>
          <a:p>
            <a:pPr marL="171450" indent="-171450">
              <a:buFontTx/>
              <a:buChar char="-"/>
            </a:pPr>
            <a:endParaRPr lang="en-US" dirty="0"/>
          </a:p>
          <a:p>
            <a:pPr marL="171450" indent="-171450">
              <a:buFontTx/>
              <a:buChar char="-"/>
            </a:pPr>
            <a:endParaRPr lang="en-US" dirty="0"/>
          </a:p>
          <a:p>
            <a:pPr marL="171450" indent="-171450">
              <a:buFontTx/>
              <a:buChar char="-"/>
            </a:pPr>
            <a:r>
              <a:rPr lang="en-US" dirty="0"/>
              <a:t>When we talk about messaging patterns, a channel is a logical view of the system not a physical one.</a:t>
            </a:r>
          </a:p>
          <a:p>
            <a:pPr marL="171450" indent="-171450">
              <a:buFontTx/>
              <a:buChar char="-"/>
            </a:pPr>
            <a:endParaRPr lang="en-US" dirty="0"/>
          </a:p>
          <a:p>
            <a:pPr marL="171450" indent="-171450">
              <a:buFontTx/>
              <a:buChar char="-"/>
            </a:pPr>
            <a:r>
              <a:rPr lang="en-US" dirty="0"/>
              <a:t>It is the virtual pipe down which messages flow.</a:t>
            </a:r>
          </a:p>
          <a:p>
            <a:pPr marL="171450" indent="-171450">
              <a:buFontTx/>
              <a:buChar char="-"/>
            </a:pPr>
            <a:endParaRPr lang="en-US" dirty="0"/>
          </a:p>
          <a:p>
            <a:pPr marL="171450" indent="-171450">
              <a:buFontTx/>
              <a:buChar char="-"/>
            </a:pPr>
            <a:r>
              <a:rPr lang="en-US" dirty="0"/>
              <a:t>Because the pipe is virtual, it's presence is just a logical address to which messages can be sent, and from which they can be received: this may be called a topic or a routing key, depending on the middleware.</a:t>
            </a:r>
          </a:p>
          <a:p>
            <a:pPr marL="171450" indent="-171450">
              <a:buFontTx/>
              <a:buChar char="-"/>
            </a:pPr>
            <a:endParaRPr lang="en-US" dirty="0"/>
          </a:p>
          <a:p>
            <a:pPr marL="171450" indent="-171450">
              <a:buFontTx/>
              <a:buChar char="-"/>
            </a:pPr>
            <a:r>
              <a:rPr lang="en-US" dirty="0"/>
              <a:t>Different Message Oriented Middleware solutions may provide different physical implementations of channels, such as whether messages are stored on in memory, on sender and receiver, or in a distributed database. </a:t>
            </a:r>
          </a:p>
          <a:p>
            <a:pPr marL="171450" indent="-171450">
              <a:buFontTx/>
              <a:buChar char="-"/>
            </a:pPr>
            <a:endParaRPr lang="en-US" dirty="0"/>
          </a:p>
          <a:p>
            <a:pPr marL="171450" indent="-171450">
              <a:buFontTx/>
              <a:buChar char="-"/>
            </a:pPr>
            <a:r>
              <a:rPr lang="en-US" dirty="0"/>
              <a:t>These details are hidden from producer and consumer who only need to know how to address a channel</a:t>
            </a:r>
          </a:p>
          <a:p>
            <a:pPr marL="171450" indent="-171450">
              <a:buFontTx/>
              <a:buChar char="-"/>
            </a:pPr>
            <a:endParaRPr lang="en-US" dirty="0"/>
          </a:p>
          <a:p>
            <a:pPr marL="171450" indent="-171450">
              <a:buFontTx/>
              <a:buChar char="-"/>
            </a:pPr>
            <a:r>
              <a:rPr lang="en-US" dirty="0"/>
              <a:t>A channel is one-way -- we don't want to consume our own messages. For bi-directional messaging we use two channels, one for the request, and one for the reply (the reply channel is usually communicated by the sender)</a:t>
            </a:r>
          </a:p>
          <a:p>
            <a:pPr marL="171450" indent="-171450">
              <a:buFontTx/>
              <a:buChar char="-"/>
            </a:pPr>
            <a:endParaRPr lang="en-US" dirty="0"/>
          </a:p>
          <a:p>
            <a:pPr marL="171450" indent="-171450">
              <a:buFontTx/>
              <a:buChar char="-"/>
            </a:pPr>
            <a:r>
              <a:rPr lang="en-US" dirty="0"/>
              <a:t>Messaging is  one-to-one (Point-to-point Channel) or one to many (Publish-Subscribe Channel)</a:t>
            </a:r>
          </a:p>
          <a:p>
            <a:pPr marL="171450" indent="-171450">
              <a:buFontTx/>
              <a:buChar char="-"/>
            </a:pPr>
            <a:endParaRPr lang="en-US" dirty="0"/>
          </a:p>
          <a:p>
            <a:pPr marL="171450" indent="-171450">
              <a:buFontTx/>
              <a:buChar char="-"/>
            </a:pPr>
            <a:r>
              <a:rPr lang="en-US" dirty="0"/>
              <a:t>A messaging system is not implemented as a bucket. A receiver knows what type of information it wants, and the sender can identify what it is.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48</a:t>
            </a:fld>
            <a:endParaRPr lang="en-US"/>
          </a:p>
        </p:txBody>
      </p:sp>
    </p:spTree>
    <p:extLst>
      <p:ext uri="{BB962C8B-B14F-4D97-AF65-F5344CB8AC3E}">
        <p14:creationId xmlns:p14="http://schemas.microsoft.com/office/powerpoint/2010/main" val="325128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Point-to-Point Channel #</a:t>
            </a:r>
          </a:p>
          <a:p>
            <a:endParaRPr lang="en-US" b="1" dirty="0"/>
          </a:p>
          <a:p>
            <a:r>
              <a:rPr lang="en-US" b="0" dirty="0"/>
              <a:t>With a Point-to-Point Channel only one consumer receives any message. If the channel has multiple consumers, the channel ensures that only one of them succeeds, so the receivers do not have to coordinate with each other.</a:t>
            </a:r>
          </a:p>
          <a:p>
            <a:endParaRPr lang="en-US" b="0" dirty="0"/>
          </a:p>
          <a:p>
            <a:r>
              <a:rPr lang="en-US" b="0" dirty="0"/>
              <a:t>The channel typically locks a message, either until the locking consumer acks or </a:t>
            </a:r>
            <a:r>
              <a:rPr lang="en-US" b="0" dirty="0" err="1"/>
              <a:t>nacks</a:t>
            </a:r>
            <a:r>
              <a:rPr lang="en-US" b="0" dirty="0"/>
              <a:t> it, or until the consumer times out on responding and the message is made available again.</a:t>
            </a:r>
          </a:p>
          <a:p>
            <a:endParaRPr lang="en-US" b="0" dirty="0"/>
          </a:p>
          <a:p>
            <a:r>
              <a:rPr lang="en-US" b="0" dirty="0"/>
              <a:t>If the message is </a:t>
            </a:r>
            <a:r>
              <a:rPr lang="en-US" b="0" dirty="0" err="1"/>
              <a:t>acked</a:t>
            </a:r>
            <a:r>
              <a:rPr lang="en-US" b="0" dirty="0"/>
              <a:t>, it is deleted from the queue.</a:t>
            </a:r>
          </a:p>
          <a:p>
            <a:endParaRPr lang="en-US" b="0" dirty="0"/>
          </a:p>
          <a:p>
            <a:r>
              <a:rPr lang="en-US" b="0" dirty="0"/>
              <a:t>Whilst the message is locked, other consumers read past the locked message.</a:t>
            </a:r>
          </a:p>
          <a:p>
            <a:endParaRPr lang="en-US" b="0" dirty="0"/>
          </a:p>
          <a:p>
            <a:r>
              <a:rPr lang="en-US" b="0" dirty="0"/>
              <a:t>Thus the application can scale out by having multiple consumers receive messages concurrently, but only a single consumer receives any one message.</a:t>
            </a:r>
          </a:p>
          <a:p>
            <a:endParaRPr lang="en-US" b="0" dirty="0"/>
          </a:p>
          <a:p>
            <a:r>
              <a:rPr lang="en-US" b="0" dirty="0"/>
              <a:t>If the channel chooses to return messages to the channel following a timeout, consumers may have to be prepared to receive duplicate messages, or abandon processing messages, before they time out.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49</a:t>
            </a:fld>
            <a:endParaRPr lang="en-US"/>
          </a:p>
        </p:txBody>
      </p:sp>
    </p:spTree>
    <p:extLst>
      <p:ext uri="{BB962C8B-B14F-4D97-AF65-F5344CB8AC3E}">
        <p14:creationId xmlns:p14="http://schemas.microsoft.com/office/powerpoint/2010/main" val="80920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Datatype Channel #</a:t>
            </a:r>
          </a:p>
          <a:p>
            <a:endParaRPr lang="en-US" dirty="0"/>
          </a:p>
          <a:p>
            <a:r>
              <a:rPr lang="en-US" dirty="0"/>
              <a:t>When a producer sends a message, how does the consumer know how to process it?</a:t>
            </a:r>
          </a:p>
          <a:p>
            <a:endParaRPr lang="en-US" dirty="0"/>
          </a:p>
          <a:p>
            <a:r>
              <a:rPr lang="en-US" dirty="0"/>
              <a:t>How does it know what the schema of the message body is, in order to deserialize the content and act upon it?</a:t>
            </a:r>
          </a:p>
          <a:p>
            <a:endParaRPr lang="en-US" dirty="0"/>
          </a:p>
          <a:p>
            <a:r>
              <a:rPr lang="en-US" dirty="0"/>
              <a:t>We can use a separate channel for each separate message schema, so that all messages on a particular channel share the same schema.</a:t>
            </a:r>
          </a:p>
          <a:p>
            <a:endParaRPr lang="en-US" dirty="0"/>
          </a:p>
          <a:p>
            <a:r>
              <a:rPr lang="en-US" dirty="0"/>
              <a:t>The producer, knowing what type the message is, publishes to an appropriate channel serializing the data to the message body.</a:t>
            </a:r>
          </a:p>
          <a:p>
            <a:endParaRPr lang="en-US" dirty="0"/>
          </a:p>
          <a:p>
            <a:r>
              <a:rPr lang="en-US" dirty="0"/>
              <a:t>The consumer, knowing what channel the message was received on, will know what its type is, and can deserialize the message body.</a:t>
            </a:r>
          </a:p>
          <a:p>
            <a:endParaRPr lang="en-US" dirty="0"/>
          </a:p>
          <a:p>
            <a:r>
              <a:rPr lang="en-US" dirty="0"/>
              <a:t>If a Datatype channel is not used, then the consumer will need to inspect the message to determine the type, using metadata in the message header or body, and then lookup how de-serialize messages of that type, before routing them to code that knows how to handle them.</a:t>
            </a:r>
          </a:p>
          <a:p>
            <a:endParaRPr lang="en-US" dirty="0"/>
          </a:p>
          <a:p>
            <a:r>
              <a:rPr lang="en-US" dirty="0"/>
              <a:t>This is unneeded complexity if a separate channel can be used.</a:t>
            </a:r>
          </a:p>
          <a:p>
            <a:endParaRPr lang="en-US" dirty="0"/>
          </a:p>
          <a:p>
            <a:r>
              <a:rPr lang="en-US" dirty="0"/>
              <a:t>The reason not to use a datatype channel is where there are messages that need to be processed in sequence but the messages have different schemas and they cannot be unified under a single schema.</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50</a:t>
            </a:fld>
            <a:endParaRPr lang="en-US"/>
          </a:p>
        </p:txBody>
      </p:sp>
    </p:spTree>
    <p:extLst>
      <p:ext uri="{BB962C8B-B14F-4D97-AF65-F5344CB8AC3E}">
        <p14:creationId xmlns:p14="http://schemas.microsoft.com/office/powerpoint/2010/main" val="1875937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Publish-Subscribe Channel #</a:t>
            </a:r>
          </a:p>
          <a:p>
            <a:endParaRPr lang="en-US" dirty="0"/>
          </a:p>
          <a:p>
            <a:r>
              <a:rPr lang="en-US" dirty="0"/>
              <a:t>If in a point-to-point channel only one consumer receives a message, how do I broadcast a message so that many consumers receive the same message?</a:t>
            </a:r>
          </a:p>
          <a:p>
            <a:endParaRPr lang="en-US" dirty="0"/>
          </a:p>
          <a:p>
            <a:r>
              <a:rPr lang="en-US" dirty="0"/>
              <a:t>Publish the message on a Publish-Subscribe Channel, which delivers a copy of a particular message to each consumer.</a:t>
            </a:r>
          </a:p>
          <a:p>
            <a:endParaRPr lang="en-US" dirty="0"/>
          </a:p>
          <a:p>
            <a:r>
              <a:rPr lang="en-US" dirty="0"/>
              <a:t>A Publish-Subscribe Channel has a publisher who sends a message to one input channel which is then replicated onto many output channels, each belonging to a separate subscriber.</a:t>
            </a:r>
          </a:p>
          <a:p>
            <a:endParaRPr lang="en-US" dirty="0"/>
          </a:p>
          <a:p>
            <a:r>
              <a:rPr lang="en-US" dirty="0"/>
              <a:t>When an event is published into the channel, the Publish-Subscribe Channel delivers a copy of the message to each of the output channels.</a:t>
            </a:r>
          </a:p>
          <a:p>
            <a:endParaRPr lang="en-US" dirty="0"/>
          </a:p>
          <a:p>
            <a:r>
              <a:rPr lang="en-US" dirty="0"/>
              <a:t>Each output channel functions much as a point-to-point channel. On any output channel, a consumer is only allowed to receive a message once. The middleware must use locking and read past to ensure that with multiple listeners, only one listener consumes the message.</a:t>
            </a:r>
          </a:p>
          <a:p>
            <a:endParaRPr lang="en-US" dirty="0"/>
          </a:p>
          <a:p>
            <a:r>
              <a:rPr lang="en-US" dirty="0"/>
              <a:t>Publish-subscribe allows eavesdropping on a message; a firehose of all channels can act like a message store.</a:t>
            </a:r>
          </a:p>
          <a:p>
            <a:endParaRPr lang="en-US" dirty="0"/>
          </a:p>
          <a:p>
            <a:r>
              <a:rPr lang="en-US" dirty="0"/>
              <a:t>A message may be sent by one publisher and consumed separately by many consumers via a router, which we discuss later. Both the channel and router based approach are often short-handed as publish-subscribe.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51</a:t>
            </a:fld>
            <a:endParaRPr lang="en-US"/>
          </a:p>
        </p:txBody>
      </p:sp>
    </p:spTree>
    <p:extLst>
      <p:ext uri="{BB962C8B-B14F-4D97-AF65-F5344CB8AC3E}">
        <p14:creationId xmlns:p14="http://schemas.microsoft.com/office/powerpoint/2010/main" val="1518750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Dead Letter Channel #</a:t>
            </a:r>
          </a:p>
          <a:p>
            <a:endParaRPr lang="en-US" dirty="0"/>
          </a:p>
          <a:p>
            <a:r>
              <a:rPr lang="en-US" dirty="0"/>
              <a:t>What does the middleware do with a message a publisher sends, that it cannot deliver to the intended channel?</a:t>
            </a:r>
          </a:p>
          <a:p>
            <a:endParaRPr lang="en-US" dirty="0"/>
          </a:p>
          <a:p>
            <a:r>
              <a:rPr lang="en-US" dirty="0"/>
              <a:t>It may choose to move the message onto a Dead Letter Channel, which can later be reviewed by the operator. Often, the middleware will attempt redelivery of the message to channel a number of times, before it moves it to a dead letter channel.</a:t>
            </a:r>
          </a:p>
          <a:p>
            <a:endParaRPr lang="en-US" dirty="0"/>
          </a:p>
          <a:p>
            <a:r>
              <a:rPr lang="en-US" dirty="0"/>
              <a:t>Implementations vary. For example, a dead letter channel might be a point-to-point channel that can be read by one consumer, or a publish-subscribe channel that can be read by many consumers.</a:t>
            </a:r>
          </a:p>
          <a:p>
            <a:endParaRPr lang="en-US" dirty="0"/>
          </a:p>
          <a:p>
            <a:r>
              <a:rPr lang="en-US" dirty="0"/>
              <a:t>There is confusion between a dead letter channel, and an invalid message channel (the next pattern we will look at). We will discuss that issue further when considering that pattern.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52</a:t>
            </a:fld>
            <a:endParaRPr lang="en-US"/>
          </a:p>
        </p:txBody>
      </p:sp>
    </p:spTree>
    <p:extLst>
      <p:ext uri="{BB962C8B-B14F-4D97-AF65-F5344CB8AC3E}">
        <p14:creationId xmlns:p14="http://schemas.microsoft.com/office/powerpoint/2010/main" val="337892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Invalid Message Channel #</a:t>
            </a:r>
          </a:p>
          <a:p>
            <a:endParaRPr lang="en-US" dirty="0"/>
          </a:p>
          <a:p>
            <a:r>
              <a:rPr lang="en-US" dirty="0"/>
              <a:t>What happens when the message a consumer receives cannot be understood? For example the message is missing headers, or the body has an unexpected content type or does not match the expected schema.</a:t>
            </a:r>
          </a:p>
          <a:p>
            <a:endParaRPr lang="en-US" dirty="0"/>
          </a:p>
          <a:p>
            <a:r>
              <a:rPr lang="en-US" dirty="0"/>
              <a:t>Although the middleware has delivered the message to the receiver it cannot be passed to application code to process.</a:t>
            </a:r>
          </a:p>
          <a:p>
            <a:endParaRPr lang="en-US" dirty="0"/>
          </a:p>
          <a:p>
            <a:r>
              <a:rPr lang="en-US" dirty="0"/>
              <a:t>Further attempts to process the message will continue to result in failure because it is badly formed. The message risks becoming a 'poison pill' as the consumer will continue to try to read it from the channel. If there is a single consumer it will be blocked from reading other messages. If there is more than one consumer, a consumer will continue to 'choke' on that message.</a:t>
            </a:r>
          </a:p>
          <a:p>
            <a:endParaRPr lang="en-US" dirty="0"/>
          </a:p>
          <a:p>
            <a:r>
              <a:rPr lang="en-US" dirty="0"/>
              <a:t>But simply removing the message from the channel, by </a:t>
            </a:r>
            <a:r>
              <a:rPr lang="en-US" dirty="0" err="1"/>
              <a:t>acking</a:t>
            </a:r>
            <a:r>
              <a:rPr lang="en-US" dirty="0"/>
              <a:t> it but discarding it, risks that we will lose data. For example, it might be that a badly configured producer or consumer was using the wrong channel and the message was good.</a:t>
            </a:r>
          </a:p>
          <a:p>
            <a:endParaRPr lang="en-US" dirty="0"/>
          </a:p>
          <a:p>
            <a:r>
              <a:rPr lang="en-US" dirty="0"/>
              <a:t>The consumer  should move the message to an Invalid Message Channel, a special channel for messages that could not be processed by their receivers.</a:t>
            </a:r>
          </a:p>
          <a:p>
            <a:endParaRPr lang="en-US" dirty="0"/>
          </a:p>
          <a:p>
            <a:r>
              <a:rPr lang="en-US" dirty="0"/>
              <a:t> Messages that cause application errors, but are well formed, should not be placed on the Invalid Message Channel, but treated as application errors.</a:t>
            </a:r>
          </a:p>
          <a:p>
            <a:endParaRPr lang="en-US" dirty="0"/>
          </a:p>
          <a:p>
            <a:r>
              <a:rPr lang="en-US" dirty="0"/>
              <a:t> The Dead Letter Channel is for messages that cannot be delivered to the channel, and the Invalid Message Channel is for messages that were delivered, but cannot be understood.</a:t>
            </a:r>
          </a:p>
          <a:p>
            <a:endParaRPr lang="en-US" dirty="0"/>
          </a:p>
          <a:p>
            <a:r>
              <a:rPr lang="en-US" dirty="0"/>
              <a:t> Some middleware, for example RabbitMQ confuses these terms, and uses Dead Letter Channel as an Invalid Message Channel, the destination for messages that the consumer rejects.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53</a:t>
            </a:fld>
            <a:endParaRPr lang="en-US"/>
          </a:p>
        </p:txBody>
      </p:sp>
    </p:spTree>
    <p:extLst>
      <p:ext uri="{BB962C8B-B14F-4D97-AF65-F5344CB8AC3E}">
        <p14:creationId xmlns:p14="http://schemas.microsoft.com/office/powerpoint/2010/main" val="737565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Endpoint #</a:t>
            </a:r>
          </a:p>
          <a:p>
            <a:endParaRPr lang="en-US" dirty="0"/>
          </a:p>
          <a:p>
            <a:r>
              <a:rPr lang="en-US" dirty="0"/>
              <a:t>How does an application connect to a messaging channel to send and receive messages?</a:t>
            </a:r>
          </a:p>
          <a:p>
            <a:endParaRPr lang="en-US" dirty="0"/>
          </a:p>
          <a:p>
            <a:r>
              <a:rPr lang="en-US" dirty="0"/>
              <a:t>Our preference would be to separate the concerns of messaging, from the concerns of the domain. A developer should not need to understand the details of working with middleware, message formats, messaging channels, or any of the other details of communicating with other applications via messaging.</a:t>
            </a:r>
          </a:p>
          <a:p>
            <a:endParaRPr lang="en-US" dirty="0"/>
          </a:p>
          <a:p>
            <a:r>
              <a:rPr lang="en-US" dirty="0"/>
              <a:t>Application code just knows that it has data to send to another application, or is expecting data from another application.</a:t>
            </a:r>
          </a:p>
          <a:p>
            <a:endParaRPr lang="en-US" dirty="0"/>
          </a:p>
          <a:p>
            <a:r>
              <a:rPr lang="en-US" dirty="0"/>
              <a:t>It is the messaging endpoint code that takes that data, makes it into a message, and sends it on a particular messaging channel. It is the endpoint that receives a message, extracts the contents, and gives them to the application in a meaningful way.</a:t>
            </a:r>
          </a:p>
          <a:p>
            <a:endParaRPr lang="en-US" dirty="0"/>
          </a:p>
          <a:p>
            <a:r>
              <a:rPr lang="en-US" dirty="0"/>
              <a:t>A Message Endpoint abstracts the details of communication with messaging channels when sending or receiving messages. Message Endpoint code is custom to middleware's client API.</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55</a:t>
            </a:fld>
            <a:endParaRPr lang="en-US"/>
          </a:p>
        </p:txBody>
      </p:sp>
    </p:spTree>
    <p:extLst>
      <p:ext uri="{BB962C8B-B14F-4D97-AF65-F5344CB8AC3E}">
        <p14:creationId xmlns:p14="http://schemas.microsoft.com/office/powerpoint/2010/main" val="1716978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Messaging Gateway #</a:t>
            </a:r>
          </a:p>
          <a:p>
            <a:endParaRPr lang="en-US" dirty="0"/>
          </a:p>
          <a:p>
            <a:r>
              <a:rPr lang="en-US" dirty="0"/>
              <a:t>Within our Message Endpoint, we encapsulate the code that accesses the middleware in a Messaging Gateway. In this way, we isolate all the dependencies on the middleware into one component -- the Gateway. </a:t>
            </a:r>
          </a:p>
          <a:p>
            <a:endParaRPr lang="en-US" dirty="0"/>
          </a:p>
          <a:p>
            <a:r>
              <a:rPr lang="en-US" dirty="0"/>
              <a:t>Our domain code is isolated from messaging concerns.</a:t>
            </a:r>
          </a:p>
          <a:p>
            <a:endParaRPr lang="en-US" dirty="0"/>
          </a:p>
          <a:p>
            <a:r>
              <a:rPr lang="en-US" dirty="0"/>
              <a:t>What is the difference between a Gateway and an Endpoint? The Endpoint contains the Gateway, but may also contain code to run a message pump, to map messages to domain types, call application code in the domain. In this model, the Gateway only abstracts the interaction with middleware, it does not provide the other features of a Message Endpoint.</a:t>
            </a:r>
          </a:p>
          <a:p>
            <a:endParaRPr lang="en-US" dirty="0"/>
          </a:p>
          <a:p>
            <a:r>
              <a:rPr lang="en-US" dirty="0"/>
              <a:t>We might create an endpoint that supports multiple middleware offerings. The gateway abstracts their individual implementation details, so that the endpoint code, which interacts with application code, can switch between different types of middleware, without the application code needing to change.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56</a:t>
            </a:fld>
            <a:endParaRPr lang="en-US"/>
          </a:p>
        </p:txBody>
      </p:sp>
    </p:spTree>
    <p:extLst>
      <p:ext uri="{BB962C8B-B14F-4D97-AF65-F5344CB8AC3E}">
        <p14:creationId xmlns:p14="http://schemas.microsoft.com/office/powerpoint/2010/main" val="1310449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Message Pump #</a:t>
            </a:r>
          </a:p>
          <a:p>
            <a:endParaRPr lang="en-US" dirty="0"/>
          </a:p>
          <a:p>
            <a:r>
              <a:rPr lang="en-US" dirty="0"/>
              <a:t>The Message Pump is the name given to the code that takes a message from a channel and delivers it to application code. The pump runs in a loop, until cancelled.</a:t>
            </a:r>
          </a:p>
          <a:p>
            <a:endParaRPr lang="en-US" dirty="0"/>
          </a:p>
          <a:p>
            <a:r>
              <a:rPr lang="en-US" dirty="0"/>
              <a:t>The loop takes messages from the channel, and then translates the data in the message body into a type that can be understood by the application code.</a:t>
            </a:r>
          </a:p>
          <a:p>
            <a:endParaRPr lang="en-US" dirty="0"/>
          </a:p>
          <a:p>
            <a:r>
              <a:rPr lang="en-US" dirty="0"/>
              <a:t>The pump then looks up application code registered to handle messages of that type, and sends the translated message to that application code to be handled.</a:t>
            </a:r>
          </a:p>
          <a:p>
            <a:endParaRPr lang="en-US" dirty="0"/>
          </a:p>
          <a:p>
            <a:r>
              <a:rPr lang="en-US" dirty="0"/>
              <a:t>Control passes from the Message Endpoint to application code, which executes in response to receipt of the message and handles it.</a:t>
            </a:r>
          </a:p>
          <a:p>
            <a:endParaRPr lang="en-US" dirty="0"/>
          </a:p>
          <a:p>
            <a:r>
              <a:rPr lang="en-US" dirty="0"/>
              <a:t>When errors occur in the middleware, whilst attempting to deliver the message to the endpoint, the message can be moved to a Dead-Letter Channel.</a:t>
            </a:r>
          </a:p>
          <a:p>
            <a:endParaRPr lang="en-US" dirty="0"/>
          </a:p>
          <a:p>
            <a:r>
              <a:rPr lang="en-US" dirty="0"/>
              <a:t>When errors occur translating a message, then the message can be moved to an Invalid Message Channel.</a:t>
            </a:r>
          </a:p>
          <a:p>
            <a:endParaRPr lang="en-US" dirty="0"/>
          </a:p>
          <a:p>
            <a:r>
              <a:rPr lang="en-US" dirty="0"/>
              <a:t>If errors occur dispatching a message to application code, it should be logged, and an exception thrown, as the application has been incorrectly configured. The message should not be </a:t>
            </a:r>
            <a:r>
              <a:rPr lang="en-US" dirty="0" err="1"/>
              <a:t>acked</a:t>
            </a:r>
            <a:r>
              <a:rPr lang="en-US" dirty="0"/>
              <a:t> and the application should be shut down, to avoid losing data.</a:t>
            </a:r>
          </a:p>
          <a:p>
            <a:endParaRPr lang="en-US" dirty="0"/>
          </a:p>
          <a:p>
            <a:r>
              <a:rPr lang="en-US" dirty="0"/>
              <a:t>If errors occur in the application code, and those errors are not recoverable, then the message should be </a:t>
            </a:r>
            <a:r>
              <a:rPr lang="en-US" dirty="0" err="1"/>
              <a:t>acked</a:t>
            </a:r>
            <a:r>
              <a:rPr lang="en-US" dirty="0"/>
              <a:t> to remove it from the channel, as replaying it would have the same consequences, and the error should be logged. Processing may be able to continue with subsequent messages.</a:t>
            </a:r>
          </a:p>
          <a:p>
            <a:endParaRPr lang="en-US" dirty="0"/>
          </a:p>
          <a:p>
            <a:r>
              <a:rPr lang="en-US" dirty="0"/>
              <a:t>If the message could be retried, because the condition causing the error is transient, then the message can be put back onto channel (usually with a delay) to retry. An upper limit on the number of retries is usually placed, to avoid poison pill messages. Ideally, messages that exceed the retry limit, should be handled the same way as an unrecoverable exception</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58</a:t>
            </a:fld>
            <a:endParaRPr lang="en-US"/>
          </a:p>
        </p:txBody>
      </p:sp>
    </p:spTree>
    <p:extLst>
      <p:ext uri="{BB962C8B-B14F-4D97-AF65-F5344CB8AC3E}">
        <p14:creationId xmlns:p14="http://schemas.microsoft.com/office/powerpoint/2010/main" val="535308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Messaging Mapper converts domain objects into a message as required by the messaging channel.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It also provides the reverse capability, create or update a domain objects based on an incoming messages.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Because of this mediator, the domain does not need to know about messaging formats and vice-versa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Typically, the endpoint allows registration of message mappers for channels, and uses a data type channel.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application code that executes in response to a message it typically called a handler. Typically, handlers are subscribed to channels that the endpoint is configured to listen on.</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59</a:t>
            </a:fld>
            <a:endParaRPr lang="en-US"/>
          </a:p>
        </p:txBody>
      </p:sp>
    </p:spTree>
    <p:extLst>
      <p:ext uri="{BB962C8B-B14F-4D97-AF65-F5344CB8AC3E}">
        <p14:creationId xmlns:p14="http://schemas.microsoft.com/office/powerpoint/2010/main" val="917686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Polling Consumer #</a:t>
            </a:r>
          </a:p>
          <a:p>
            <a:endParaRPr lang="en-US" dirty="0"/>
          </a:p>
          <a:p>
            <a:r>
              <a:rPr lang="en-US" dirty="0"/>
              <a:t>In a Polling Consumer, the message pump makes an explicit call to check for the availability of messages to consume. This consumes a thread in the application, even if no messages are ready, but does not require a connection to be held open to the middleware.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60</a:t>
            </a:fld>
            <a:endParaRPr lang="en-US"/>
          </a:p>
        </p:txBody>
      </p:sp>
    </p:spTree>
    <p:extLst>
      <p:ext uri="{BB962C8B-B14F-4D97-AF65-F5344CB8AC3E}">
        <p14:creationId xmlns:p14="http://schemas.microsoft.com/office/powerpoint/2010/main" val="360833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a:t>
            </a:fld>
            <a:endParaRPr lang="en-US"/>
          </a:p>
        </p:txBody>
      </p:sp>
    </p:spTree>
    <p:extLst>
      <p:ext uri="{BB962C8B-B14F-4D97-AF65-F5344CB8AC3E}">
        <p14:creationId xmlns:p14="http://schemas.microsoft.com/office/powerpoint/2010/main" val="1998846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Event Driven Consumer #</a:t>
            </a:r>
          </a:p>
          <a:p>
            <a:endParaRPr lang="en-US" dirty="0"/>
          </a:p>
          <a:p>
            <a:r>
              <a:rPr lang="en-US" dirty="0"/>
              <a:t>In an Event Driven consumer, the message pump registers a callback with the middleware, and it is called when a message is available to be read, and passed the message. This does not consume a thread in the application, but it does require the connection between the client and the middleware server to be held open or for the application to serve requests from the middleware.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61</a:t>
            </a:fld>
            <a:endParaRPr lang="en-US"/>
          </a:p>
        </p:txBody>
      </p:sp>
    </p:spTree>
    <p:extLst>
      <p:ext uri="{BB962C8B-B14F-4D97-AF65-F5344CB8AC3E}">
        <p14:creationId xmlns:p14="http://schemas.microsoft.com/office/powerpoint/2010/main" val="703944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Service Activator #</a:t>
            </a:r>
          </a:p>
          <a:p>
            <a:endParaRPr lang="en-US" dirty="0"/>
          </a:p>
          <a:p>
            <a:r>
              <a:rPr lang="en-US" dirty="0"/>
              <a:t>Whilst the message pump outlined directs calls to application code in response to messages, it is valuable for that code to be invoked by other callers. This is particularly useful to support writing developer tests against the handler, but can also allow the same code to service requests received via different protocols for example HTTP or GRPC.</a:t>
            </a:r>
          </a:p>
          <a:p>
            <a:endParaRPr lang="en-US" dirty="0"/>
          </a:p>
          <a:p>
            <a:r>
              <a:rPr lang="en-US" dirty="0"/>
              <a:t>A Service Activator is the pattern by which the endpoint code invokes application code to handle the message, but that application code is independent of the messaging endpoint. This can be synchronous and non-remote a method call - usually exposed by a service layer. The activator can be hard-coded to always invoke the same service, or can use reflection to invoke the service indicated by the message. The activator handles all of the messaging details and invokes the service like any other client, such that the service doesn’t know it’s being invoked through messaging.</a:t>
            </a:r>
          </a:p>
          <a:p>
            <a:endParaRPr lang="en-US" dirty="0"/>
          </a:p>
          <a:p>
            <a:r>
              <a:rPr lang="en-US" dirty="0"/>
              <a:t>A Service Activator can be one-way (request only) or two-way (Request-Reply).</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62</a:t>
            </a:fld>
            <a:endParaRPr lang="en-US"/>
          </a:p>
        </p:txBody>
      </p:sp>
    </p:spTree>
    <p:extLst>
      <p:ext uri="{BB962C8B-B14F-4D97-AF65-F5344CB8AC3E}">
        <p14:creationId xmlns:p14="http://schemas.microsoft.com/office/powerpoint/2010/main" val="922266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If we wish to avoid a channel backing up, we must consume messages from the channel faster than they arrive. A simple algorithm helps with this. We compare the rate of arrival of messages with the rate of consumption of messages - how long before we ack or </a:t>
            </a:r>
            <a:r>
              <a:rPr lang="en-GB" sz="2800" dirty="0" err="1"/>
              <a:t>nack</a:t>
            </a:r>
            <a:r>
              <a:rPr lang="en-GB" sz="2800" dirty="0"/>
              <a:t> that message. If the rate of arrival exceeds the rate of consumption, we will back up. If this is not a burst of messages, and if we do not have a rate of consumption greater than that of arrival, we will not be able to eat our way through any backlog; we will now never catch up.</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We may also need to process the message within a certain period from when they are published. If those messages come in bursts, but the processing of individual messages in the burst takes too long, we might not be able to process within that period.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The solution to both of these issues is to increase the number of consumers reading messages from the channel. The message queue must hand a message to only one consumer, so it must lock the message on the channel whilst it is being processed, and unlock it if it is returned to the channel. For example if the consumer fails. It must allow waiting consumers to read messages further down the channel if the message at the front is locked.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Competing consumers can create a problem with messages that need to be processed in sequence. Due to the requirement to lock and read past, consumers will not be able to guarantee that they will process messages on a channel in sequence. Indeed they may undo any sequence that the channel has already. In this case you cannot use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Instead, if the rate of arrival exceeds the rate of consumption you must partition the messages using a consistent hashing algorithm such that you can preserve order within a partition and ensure that the rate of arrival of messages on a partition does not exceed the rate of consumption of messages from a single consumer of that partition.</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63</a:t>
            </a:fld>
            <a:endParaRPr lang="en-US"/>
          </a:p>
        </p:txBody>
      </p:sp>
    </p:spTree>
    <p:extLst>
      <p:ext uri="{BB962C8B-B14F-4D97-AF65-F5344CB8AC3E}">
        <p14:creationId xmlns:p14="http://schemas.microsoft.com/office/powerpoint/2010/main" val="4097199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Pipes and Filters #</a:t>
            </a:r>
          </a:p>
          <a:p>
            <a:endParaRPr lang="en-US" dirty="0"/>
          </a:p>
          <a:p>
            <a:r>
              <a:rPr lang="en-US" dirty="0"/>
              <a:t>When we publish a message, we may need to do work before the eventual subscriber of that message takes action against our domain. We might need to encrypt/decrypt a message, we might need to enrich the content of the message from other data stores,  or we might need to transform the message from one format to another.</a:t>
            </a:r>
          </a:p>
          <a:p>
            <a:endParaRPr lang="en-US" dirty="0"/>
          </a:p>
          <a:p>
            <a:r>
              <a:rPr lang="en-US" dirty="0"/>
              <a:t>Pipes and filters is a pattern for dividing the transformation of data between origin and destination into steps that can be combined together. A data source at the head of the pipe begins the flow, and a data sink at the tail of the pipe receives the transformed output. Filters transform the data as it flows through the pipe.</a:t>
            </a:r>
          </a:p>
          <a:p>
            <a:endParaRPr lang="en-US" dirty="0"/>
          </a:p>
          <a:p>
            <a:r>
              <a:rPr lang="en-US" dirty="0"/>
              <a:t>We can treat the publisher as the data source, the final consumer as the data sink. and consumers that read, transformed, and publish that message before it reaches the sink as filters.</a:t>
            </a:r>
          </a:p>
          <a:p>
            <a:endParaRPr lang="en-US" dirty="0"/>
          </a:p>
          <a:p>
            <a:r>
              <a:rPr lang="en-US" dirty="0"/>
              <a:t>The structure of pipes and filters is straightforward. Each filter receives a message on an inbound channel and publishes it on an outbound channel. The pipe connects one filter to the next, sending output messages from one filter to the next.  Because each filter uses the same approach they can be composed into a chain. This allows simple, easily testable filters to be composed into arbitrarily complex applications.</a:t>
            </a:r>
          </a:p>
          <a:p>
            <a:endParaRPr lang="en-US" dirty="0"/>
          </a:p>
          <a:p>
            <a:r>
              <a:rPr lang="en-US" dirty="0"/>
              <a:t>A processing pipeline lets us work in parallel, because a filter can take more work off the queue to process when done, instead of blocking whilst the rest of the pipeline completes. This is known as a processing pipeline because messages flow through the filters like liquid through a pipe. A processing pipeline helps to increase throughput. A processing pipeline's throughput is limited by the slowest point in the chain. We could use multi-threading within that filter, but the alternative is to use competing consumers to parallelize the work of a stage. This allows one of many consumers to complete the work of that stage and is simpler to program and debug than using multi-threading. </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65</a:t>
            </a:fld>
            <a:endParaRPr lang="en-US"/>
          </a:p>
        </p:txBody>
      </p:sp>
    </p:spTree>
    <p:extLst>
      <p:ext uri="{BB962C8B-B14F-4D97-AF65-F5344CB8AC3E}">
        <p14:creationId xmlns:p14="http://schemas.microsoft.com/office/powerpoint/2010/main" val="1592056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Based Router #</a:t>
            </a:r>
          </a:p>
          <a:p>
            <a:endParaRPr lang="en-US" dirty="0"/>
          </a:p>
          <a:p>
            <a:r>
              <a:rPr lang="en-US" dirty="0"/>
              <a:t>We may need a pipeline to branch. The condition that determines which path to take, may be based on the content of the message.</a:t>
            </a:r>
          </a:p>
          <a:p>
            <a:endParaRPr lang="en-US" dirty="0"/>
          </a:p>
          <a:p>
            <a:r>
              <a:rPr lang="en-US" dirty="0"/>
              <a:t>A Content-Based Router examines the message content and routes the message onto a different channel based on data contained in the message. The routing can be based on a number of criteria, such as existence of fields, specific field values, and so on.</a:t>
            </a:r>
          </a:p>
          <a:p>
            <a:endParaRPr lang="en-US" dirty="0"/>
          </a:p>
          <a:p>
            <a:r>
              <a:rPr lang="en-US" dirty="0"/>
              <a:t>The routing function should be easy to maintain, as the router can become a point of frequent maintenance. Some middleware provide configurable rules-engines to support complex routing decisions or topologies. Be wary of moving too much decision making into middleware as this can become difficult to maintain or test.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66</a:t>
            </a:fld>
            <a:endParaRPr lang="en-US"/>
          </a:p>
        </p:txBody>
      </p:sp>
    </p:spTree>
    <p:extLst>
      <p:ext uri="{BB962C8B-B14F-4D97-AF65-F5344CB8AC3E}">
        <p14:creationId xmlns:p14="http://schemas.microsoft.com/office/powerpoint/2010/main" val="3821921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Dynamic Router #</a:t>
            </a:r>
          </a:p>
          <a:p>
            <a:endParaRPr lang="en-US" dirty="0"/>
          </a:p>
          <a:p>
            <a:r>
              <a:rPr lang="en-US" dirty="0"/>
              <a:t>A content-based router can be difficult to maintain, because the router has to know about the possible branches in the path, thus creating a need to re-configure that router if the topology of the system changes.</a:t>
            </a:r>
          </a:p>
          <a:p>
            <a:endParaRPr lang="en-US" dirty="0"/>
          </a:p>
          <a:p>
            <a:r>
              <a:rPr lang="en-US" dirty="0"/>
              <a:t>A dynamic routers solves this problem by using a rules-engine to send messages to destinations which can be configured at run time.</a:t>
            </a:r>
          </a:p>
          <a:p>
            <a:endParaRPr lang="en-US" dirty="0"/>
          </a:p>
          <a:p>
            <a:r>
              <a:rPr lang="en-US" dirty="0"/>
              <a:t>A control channel allows configuration of the routing to be set by consumers. As a consumer starts up, it registers with the router to indicate the rules under which it should be sent messages. The Dynamic Router runs the rules over a message on receipt and determines the destination.  </a:t>
            </a:r>
          </a:p>
          <a:p>
            <a:endParaRPr lang="en-US" dirty="0"/>
          </a:p>
          <a:p>
            <a:r>
              <a:rPr lang="en-US" dirty="0"/>
              <a:t>Because consumers supply the rules under which the message should be routed to them, the dynamic router must determine what happens if two rules conflict, indicating that a message should be forwarded to more than one channel. Common strategies include last one wins. It is possible to route to all valid routes, but this is often actually another pattern: the recipient list.</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67</a:t>
            </a:fld>
            <a:endParaRPr lang="en-US"/>
          </a:p>
        </p:txBody>
      </p:sp>
    </p:spTree>
    <p:extLst>
      <p:ext uri="{BB962C8B-B14F-4D97-AF65-F5344CB8AC3E}">
        <p14:creationId xmlns:p14="http://schemas.microsoft.com/office/powerpoint/2010/main" val="38576404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Recipient List #</a:t>
            </a:r>
          </a:p>
          <a:p>
            <a:endParaRPr lang="en-US" dirty="0"/>
          </a:p>
          <a:p>
            <a:r>
              <a:rPr lang="en-US" dirty="0"/>
              <a:t>In a content-based router, the properties of the message determine which branch a message takes. We may want the publisher to be able to explicitly decide which branches to take, by means of a recipient list of which paths should receive the message.</a:t>
            </a:r>
          </a:p>
          <a:p>
            <a:endParaRPr lang="en-US" dirty="0"/>
          </a:p>
          <a:p>
            <a:r>
              <a:rPr lang="en-US" dirty="0"/>
              <a:t>A metaphor here is the To list of an email - we indicate the recipients of the email and it is routed to them.</a:t>
            </a:r>
          </a:p>
          <a:p>
            <a:endParaRPr lang="en-US" dirty="0"/>
          </a:p>
          <a:p>
            <a:r>
              <a:rPr lang="en-US" dirty="0"/>
              <a:t>We define a channel for each recipient. The Recipient List inspects an incoming message, determine the list of desired recipients, and forwards the message to all channels associated with recipients in the list.</a:t>
            </a:r>
          </a:p>
          <a:p>
            <a:endParaRPr lang="en-US" dirty="0"/>
          </a:p>
          <a:p>
            <a:r>
              <a:rPr lang="en-US" dirty="0"/>
              <a:t>It is possible to invert the recipient list to give control to the consumers. In a dynamic recipient list, consumers send a list of messages they wish to subscribe to, via a control channel, to the Recipient List. This allows them to filter the messages that they wish to receive. </a:t>
            </a:r>
          </a:p>
          <a:p>
            <a:endParaRPr lang="en-US" dirty="0"/>
          </a:p>
          <a:p>
            <a:r>
              <a:rPr lang="en-US" dirty="0"/>
              <a:t>A dynamic Recipient List can be used to implement a Publish-Subscribe Channel if a messaging system provides only Point-to-Point Channels but no Publish-Subscribe Channels. The Recipient List would keep a list of all Point-to-Point Channels that are subscribed to a topic. The publisher indicates the topic when sending the message, and the Recipient List routes the message to channels subscribed to that topic. This can be used to provide control, such as authorization, of subscriptions to a topic</a:t>
            </a:r>
          </a:p>
          <a:p>
            <a:endParaRPr lang="en-US" dirty="0"/>
          </a:p>
          <a:p>
            <a:r>
              <a:rPr lang="en-US" dirty="0"/>
              <a:t>Exchanges in RabbitMQ and SNS subscriptions in AWS are examples of dynamic recipient lists.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68</a:t>
            </a:fld>
            <a:endParaRPr lang="en-US"/>
          </a:p>
        </p:txBody>
      </p:sp>
    </p:spTree>
    <p:extLst>
      <p:ext uri="{BB962C8B-B14F-4D97-AF65-F5344CB8AC3E}">
        <p14:creationId xmlns:p14="http://schemas.microsoft.com/office/powerpoint/2010/main" val="3562509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Splitter #</a:t>
            </a:r>
          </a:p>
          <a:p>
            <a:endParaRPr lang="en-US" dirty="0"/>
          </a:p>
          <a:p>
            <a:r>
              <a:rPr lang="en-US" dirty="0"/>
              <a:t>It may be that filters in the pipeline correspond to parts of a message, and it may be more efficient to split a message into multiple messages, derived from those dependencies, and send those new messages to those filters.</a:t>
            </a:r>
          </a:p>
          <a:p>
            <a:endParaRPr lang="en-US" dirty="0"/>
          </a:p>
          <a:p>
            <a:r>
              <a:rPr lang="en-US" dirty="0"/>
              <a:t>A splitter takes one input message, and breaks it into multiple output messages.</a:t>
            </a:r>
          </a:p>
          <a:p>
            <a:endParaRPr lang="en-US" dirty="0"/>
          </a:p>
          <a:p>
            <a:r>
              <a:rPr lang="en-US" dirty="0"/>
              <a:t>For example, different line items in an order, may need be handled by different consumers, and a splitter can route each line item in the order to the correct consumer.</a:t>
            </a:r>
          </a:p>
          <a:p>
            <a:endParaRPr lang="en-US" dirty="0"/>
          </a:p>
          <a:p>
            <a:r>
              <a:rPr lang="en-US" dirty="0"/>
              <a:t>It may also be useful where there is a batch of work in the original message. It can be difficult to observe the progress of a batch, it is either all waiting to be done, or done. Splitting the batch up allows us to observe the progress on the parts of the batch more easily, by the simple expedient of monitoring the number of messages waiting to be processed in the channel.</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69</a:t>
            </a:fld>
            <a:endParaRPr lang="en-US"/>
          </a:p>
        </p:txBody>
      </p:sp>
    </p:spTree>
    <p:extLst>
      <p:ext uri="{BB962C8B-B14F-4D97-AF65-F5344CB8AC3E}">
        <p14:creationId xmlns:p14="http://schemas.microsoft.com/office/powerpoint/2010/main" val="26173890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Aggregator #</a:t>
            </a:r>
          </a:p>
          <a:p>
            <a:endParaRPr lang="en-US" dirty="0"/>
          </a:p>
          <a:p>
            <a:r>
              <a:rPr lang="en-US" dirty="0"/>
              <a:t>A Splitter lets us break out a single message into parts, multiple messages that can be processed individually. It may be necessary to recombine these parts for further processing.</a:t>
            </a:r>
          </a:p>
          <a:p>
            <a:endParaRPr lang="en-US" dirty="0"/>
          </a:p>
          <a:p>
            <a:r>
              <a:rPr lang="en-US" dirty="0"/>
              <a:t>For example, when we use a Splitter to break up a batch job, we want to know when the batch completes, because all of the parts of the batch have completed. We also want to know if some parts of a batch completed, but others did not. </a:t>
            </a:r>
          </a:p>
          <a:p>
            <a:endParaRPr lang="en-US" dirty="0"/>
          </a:p>
          <a:p>
            <a:r>
              <a:rPr lang="en-US" dirty="0"/>
              <a:t>An Aggregator collects and stores individual messages until a complete set of related messages has been received. Then, the Aggregator publishes a single message distilled from the individual messages.</a:t>
            </a:r>
          </a:p>
          <a:p>
            <a:endParaRPr lang="en-US" dirty="0"/>
          </a:p>
          <a:p>
            <a:r>
              <a:rPr lang="en-US" dirty="0"/>
              <a:t>An Aggregator depends on being able to correlate messages, usually by adding a correlation id to the message headers, to easily allow messages to be recombined. With a batch, it can also be useful for the aggregator to know how many messages were </a:t>
            </a:r>
            <a:r>
              <a:rPr lang="en-US" dirty="0" err="1"/>
              <a:t>i</a:t>
            </a:r>
            <a:r>
              <a:rPr lang="en-US" dirty="0"/>
              <a:t> the batch, so that the aggregator knows when it has seen all the messages.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70</a:t>
            </a:fld>
            <a:endParaRPr lang="en-US"/>
          </a:p>
        </p:txBody>
      </p:sp>
    </p:spTree>
    <p:extLst>
      <p:ext uri="{BB962C8B-B14F-4D97-AF65-F5344CB8AC3E}">
        <p14:creationId xmlns:p14="http://schemas.microsoft.com/office/powerpoint/2010/main" val="30680904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r>
              <a:rPr lang="en-US" b="1" dirty="0" err="1"/>
              <a:t>Resequencer</a:t>
            </a:r>
            <a:r>
              <a:rPr lang="en-US" b="1" dirty="0"/>
              <a:t> #</a:t>
            </a:r>
          </a:p>
          <a:p>
            <a:endParaRPr lang="en-US" dirty="0"/>
          </a:p>
          <a:p>
            <a:r>
              <a:rPr lang="en-US" dirty="0"/>
              <a:t>If the pipeline has conditional or parallel filter steps, some messages may complete the pipeline before others. If the messages were published in order, that order may now be lost. </a:t>
            </a:r>
          </a:p>
          <a:p>
            <a:endParaRPr lang="en-US" dirty="0"/>
          </a:p>
          <a:p>
            <a:r>
              <a:rPr lang="en-US" dirty="0"/>
              <a:t>In the presence of errors, a filter step might be retried, which may move the retried message out of order.</a:t>
            </a:r>
          </a:p>
          <a:p>
            <a:endParaRPr lang="en-US" dirty="0"/>
          </a:p>
          <a:p>
            <a:r>
              <a:rPr lang="en-US" dirty="0"/>
              <a:t>If we have competing consumers reading from a channel, they will de-order the messages arriving on that channel.</a:t>
            </a:r>
          </a:p>
          <a:p>
            <a:endParaRPr lang="en-US" dirty="0"/>
          </a:p>
          <a:p>
            <a:r>
              <a:rPr lang="en-US" dirty="0"/>
              <a:t>If we need to re-order messages we can use a </a:t>
            </a:r>
            <a:r>
              <a:rPr lang="en-US" dirty="0" err="1"/>
              <a:t>Resequencer</a:t>
            </a:r>
            <a:r>
              <a:rPr lang="en-US" dirty="0"/>
              <a:t>. A </a:t>
            </a:r>
            <a:r>
              <a:rPr lang="en-US" dirty="0" err="1"/>
              <a:t>Resequencer</a:t>
            </a:r>
            <a:r>
              <a:rPr lang="en-US" dirty="0"/>
              <a:t> uses an internal buffer to store out-of-sequence messages until a complete sequence is obtained. The in-sequence messages are then published to the output channel. </a:t>
            </a:r>
          </a:p>
          <a:p>
            <a:endParaRPr lang="en-US" dirty="0"/>
          </a:p>
          <a:p>
            <a:r>
              <a:rPr lang="en-US" dirty="0"/>
              <a:t>The </a:t>
            </a:r>
            <a:r>
              <a:rPr lang="en-US" dirty="0" err="1"/>
              <a:t>Resequencer</a:t>
            </a:r>
            <a:r>
              <a:rPr lang="en-US" dirty="0"/>
              <a:t> needs to store the sequence number of the next expected message. A </a:t>
            </a:r>
            <a:r>
              <a:rPr lang="en-US" dirty="0" err="1"/>
              <a:t>Resequencer</a:t>
            </a:r>
            <a:r>
              <a:rPr lang="en-US" dirty="0"/>
              <a:t> first looks in its own buffer, to see if it has already read that message from the channel. If not, it reads another message from the channel. If that is the expected message it processes it, otherwise it puts it into the buffer. The process then repeats. Eventually, a message waiting in the buffer will be the next message, and will be freed.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71</a:t>
            </a:fld>
            <a:endParaRPr lang="en-US"/>
          </a:p>
        </p:txBody>
      </p:sp>
    </p:spTree>
    <p:extLst>
      <p:ext uri="{BB962C8B-B14F-4D97-AF65-F5344CB8AC3E}">
        <p14:creationId xmlns:p14="http://schemas.microsoft.com/office/powerpoint/2010/main" val="2352600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a:t>
            </a:fld>
            <a:endParaRPr lang="en-US"/>
          </a:p>
        </p:txBody>
      </p:sp>
    </p:spTree>
    <p:extLst>
      <p:ext uri="{BB962C8B-B14F-4D97-AF65-F5344CB8AC3E}">
        <p14:creationId xmlns:p14="http://schemas.microsoft.com/office/powerpoint/2010/main" val="13761288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Translator #</a:t>
            </a:r>
          </a:p>
          <a:p>
            <a:endParaRPr lang="en-US" dirty="0"/>
          </a:p>
          <a:p>
            <a:r>
              <a:rPr lang="en-US" dirty="0"/>
              <a:t>The publisher may not use a format for a message that is understood by all consumers. This may be a version issue -- a downstream consumer may not be ready to receive a message whose format has a breaking change. It may be an issue with schemas that are not under control of the engineering team, such as external system or legacy code.  </a:t>
            </a:r>
          </a:p>
          <a:p>
            <a:endParaRPr lang="en-US" dirty="0"/>
          </a:p>
          <a:p>
            <a:r>
              <a:rPr lang="en-US" dirty="0"/>
              <a:t>A message translator is a filter step that converts a message from one schema to another, so that the output can be received by consumers that accept the alternative format.</a:t>
            </a:r>
          </a:p>
          <a:p>
            <a:endParaRPr lang="en-US" dirty="0"/>
          </a:p>
          <a:p>
            <a:r>
              <a:rPr lang="en-US" dirty="0"/>
              <a:t>In many cases a translator is temporary, once the consumer can accept the schema of the publisher then the translator can be retired.</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73</a:t>
            </a:fld>
            <a:endParaRPr lang="en-US"/>
          </a:p>
        </p:txBody>
      </p:sp>
    </p:spTree>
    <p:extLst>
      <p:ext uri="{BB962C8B-B14F-4D97-AF65-F5344CB8AC3E}">
        <p14:creationId xmlns:p14="http://schemas.microsoft.com/office/powerpoint/2010/main" val="3391396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Enricher #</a:t>
            </a:r>
          </a:p>
          <a:p>
            <a:endParaRPr lang="en-US" dirty="0"/>
          </a:p>
          <a:p>
            <a:r>
              <a:rPr lang="en-US" dirty="0"/>
              <a:t>The data source in a pipeline, the publisher, may not have all the data that the data sink, the consumer, needs to process the message.</a:t>
            </a:r>
          </a:p>
          <a:p>
            <a:endParaRPr lang="en-US" dirty="0"/>
          </a:p>
          <a:p>
            <a:r>
              <a:rPr lang="en-US" dirty="0"/>
              <a:t>Imagine that the publisher sends a new order with an account id, but to ship the order we need the customer's address details, which are held on their account. The shipping consumer needs the customer's address to be added to the order message, before it can process the message.</a:t>
            </a:r>
          </a:p>
          <a:p>
            <a:endParaRPr lang="en-US" dirty="0"/>
          </a:p>
          <a:p>
            <a:r>
              <a:rPr lang="en-US" dirty="0"/>
              <a:t>This scenario is particularly common in microservice architectures, where each microservice only holds data that pertains to its area of responsibility and not others, requiring the data in the publisher's message to be joined to data held by other microservices.</a:t>
            </a:r>
          </a:p>
          <a:p>
            <a:endParaRPr lang="en-US" dirty="0"/>
          </a:p>
          <a:p>
            <a:r>
              <a:rPr lang="en-US" dirty="0"/>
              <a:t>A Content Enricher is a filter step that adds the required data to the message. </a:t>
            </a:r>
          </a:p>
          <a:p>
            <a:endParaRPr lang="en-US" dirty="0"/>
          </a:p>
          <a:p>
            <a:r>
              <a:rPr lang="en-US" dirty="0"/>
              <a:t>In the above example, one system publishes the order, a filter step belonging to another system listens to that message and enriches the content with the address data, and the system that handles shipping now has the data that it needs to process the order.</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74</a:t>
            </a:fld>
            <a:endParaRPr lang="en-US"/>
          </a:p>
        </p:txBody>
      </p:sp>
    </p:spTree>
    <p:extLst>
      <p:ext uri="{BB962C8B-B14F-4D97-AF65-F5344CB8AC3E}">
        <p14:creationId xmlns:p14="http://schemas.microsoft.com/office/powerpoint/2010/main" val="21074765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can we effectively administer a messaging system that is distributed across multiple platforms and a wide geographic area? </a:t>
            </a:r>
            <a:endParaRPr lang="en-US" dirty="0"/>
          </a:p>
          <a:p>
            <a:r>
              <a:rPr lang="en-US" b="1" dirty="0"/>
              <a:t>Use a </a:t>
            </a:r>
            <a:r>
              <a:rPr lang="en-US" b="1" i="1" dirty="0"/>
              <a:t>Control Bus</a:t>
            </a:r>
            <a:r>
              <a:rPr lang="en-US" b="1" dirty="0"/>
              <a:t> to manage an enterprise integration system. The </a:t>
            </a:r>
            <a:r>
              <a:rPr lang="en-US" b="1" i="1" dirty="0"/>
              <a:t>Control Bus</a:t>
            </a:r>
            <a:r>
              <a:rPr lang="en-US" b="1" dirty="0"/>
              <a:t> uses the same messaging mechanism used by the application data, but uses separate channels to transmit data that is relevant to the management of components involved in the message flow.</a:t>
            </a:r>
            <a:endParaRPr lang="en-US" dirty="0"/>
          </a:p>
          <a:p>
            <a:r>
              <a:rPr lang="en-US" dirty="0"/>
              <a:t>Each component in the system is now connected to two messaging subsystems: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76</a:t>
            </a:fld>
            <a:endParaRPr lang="en-US"/>
          </a:p>
        </p:txBody>
      </p:sp>
    </p:spTree>
    <p:extLst>
      <p:ext uri="{BB962C8B-B14F-4D97-AF65-F5344CB8AC3E}">
        <p14:creationId xmlns:p14="http://schemas.microsoft.com/office/powerpoint/2010/main" val="3652480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3BECF-55FC-6BA3-77E4-11F22E9C38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743D6-A633-D736-569F-4F059E2072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27295-E457-9571-952C-B63CF8F04B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BAFB59C-BF84-B6F3-232F-4DA38FAE8188}"/>
              </a:ext>
            </a:extLst>
          </p:cNvPr>
          <p:cNvSpPr>
            <a:spLocks noGrp="1"/>
          </p:cNvSpPr>
          <p:nvPr>
            <p:ph type="sldNum" sz="quarter" idx="5"/>
          </p:nvPr>
        </p:nvSpPr>
        <p:spPr/>
        <p:txBody>
          <a:bodyPr/>
          <a:lstStyle/>
          <a:p>
            <a:fld id="{F949CB24-BEAC-6A41-9A10-BFD56146B867}" type="slidenum">
              <a:rPr lang="en-US" smtClean="0"/>
              <a:pPr/>
              <a:t>77</a:t>
            </a:fld>
            <a:endParaRPr lang="en-US"/>
          </a:p>
        </p:txBody>
      </p:sp>
    </p:spTree>
    <p:extLst>
      <p:ext uri="{BB962C8B-B14F-4D97-AF65-F5344CB8AC3E}">
        <p14:creationId xmlns:p14="http://schemas.microsoft.com/office/powerpoint/2010/main" val="13056745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97</a:t>
            </a:fld>
            <a:endParaRPr lang="en-US"/>
          </a:p>
        </p:txBody>
      </p:sp>
    </p:spTree>
    <p:extLst>
      <p:ext uri="{BB962C8B-B14F-4D97-AF65-F5344CB8AC3E}">
        <p14:creationId xmlns:p14="http://schemas.microsoft.com/office/powerpoint/2010/main" val="34495894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99</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101</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BF270-F648-CA44-8B20-DE81D7164CE0}" type="slidenum">
              <a:rPr lang="en-US" smtClean="0"/>
              <a:t>107</a:t>
            </a:fld>
            <a:endParaRPr lang="en-US"/>
          </a:p>
        </p:txBody>
      </p:sp>
    </p:spTree>
    <p:extLst>
      <p:ext uri="{BB962C8B-B14F-4D97-AF65-F5344CB8AC3E}">
        <p14:creationId xmlns:p14="http://schemas.microsoft.com/office/powerpoint/2010/main" val="25255769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139</a:t>
            </a:fld>
            <a:endParaRPr lang="en-US"/>
          </a:p>
        </p:txBody>
      </p:sp>
    </p:spTree>
    <p:extLst>
      <p:ext uri="{BB962C8B-B14F-4D97-AF65-F5344CB8AC3E}">
        <p14:creationId xmlns:p14="http://schemas.microsoft.com/office/powerpoint/2010/main" val="3356372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Systems 5m</a:t>
            </a:r>
          </a:p>
          <a:p>
            <a:r>
              <a:rPr lang="en-US" dirty="0"/>
              <a:t>Once upon a time computer systems were stand-alone, they ran on one-machine. But modern design tends to be distributed with parts running on different computing nodes. Why?</a:t>
            </a:r>
          </a:p>
          <a:p>
            <a:endParaRPr lang="en-US" dirty="0"/>
          </a:p>
          <a:p>
            <a:r>
              <a:rPr lang="en-US" dirty="0"/>
              <a:t>Performance and scalability: As systems become successful it becomes necessary to scale them to meet demand with adequate performance. With a distributed system we can scale-out by introducing new nodes and spread load, and we can also scale up parts of our offering to improve performance by making more expensive hardware available.</a:t>
            </a:r>
          </a:p>
          <a:p>
            <a:endParaRPr lang="en-US" dirty="0"/>
          </a:p>
          <a:p>
            <a:r>
              <a:rPr lang="en-US" dirty="0"/>
              <a:t>Availability: The problem of 'one' plagues computing. If I have 'one' computing node then failure stops my system running. But if we have redundant computing nodes we can rely on those nodes to provide service - perhaps degraded, until we can replace the node. This makes systems fault tolerant.</a:t>
            </a:r>
          </a:p>
          <a:p>
            <a:endParaRPr lang="en-US" dirty="0"/>
          </a:p>
          <a:p>
            <a:r>
              <a:rPr lang="en-US" dirty="0"/>
              <a:t>Maintainability: It becomes hard to maintain large monolithic systems: if you have to test the whole system in order to release it testing becomes an obstacle to release, often slowing release schedules and creating inventory waste; developers find it hard to grasp the 'whole', it's too big to reason about effectively. This often creates a 'banyan tree' anti-pattern with multiple solutions to the same problem, duplication, and if coupling is bad a 'big ball of mud'. Splitting a system into parts creates components that can be developed, QA'd and released independently reducing the problem of complexity to a more manageable size, improving our ability to reason about software, shortening the time to QA software and reducing inventory waste. </a:t>
            </a:r>
          </a:p>
          <a:p>
            <a:endParaRPr lang="en-US" dirty="0"/>
          </a:p>
          <a:p>
            <a:r>
              <a:rPr lang="en-US" dirty="0"/>
              <a:t>Inherent distribution: Some applications are inherently distributed such as business systems that span company divisions in multiple regions of the world, peer-to-peer content sharing etc.</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11</a:t>
            </a:fld>
            <a:endParaRPr lang="en-US"/>
          </a:p>
        </p:txBody>
      </p:sp>
    </p:spTree>
    <p:extLst>
      <p:ext uri="{BB962C8B-B14F-4D97-AF65-F5344CB8AC3E}">
        <p14:creationId xmlns:p14="http://schemas.microsoft.com/office/powerpoint/2010/main" val="811288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17</a:t>
            </a:fld>
            <a:endParaRPr lang="en-GB"/>
          </a:p>
        </p:txBody>
      </p:sp>
    </p:spTree>
    <p:extLst>
      <p:ext uri="{BB962C8B-B14F-4D97-AF65-F5344CB8AC3E}">
        <p14:creationId xmlns:p14="http://schemas.microsoft.com/office/powerpoint/2010/main" val="3842850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e7275df55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e7275df5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Adrian points out that Continuous Delivery is now “table stakes” for digital companies. You can no longer beat the competition if you have a slow release schedule. We want to ship features as soon as they are done, done! Anything else is inventory waste.</a:t>
            </a:r>
            <a:endParaRPr/>
          </a:p>
          <a:p>
            <a:pPr marL="0" lvl="0" indent="0" algn="l" rtl="0">
              <a:spcBef>
                <a:spcPts val="0"/>
              </a:spcBef>
              <a:spcAft>
                <a:spcPts val="0"/>
              </a:spcAft>
              <a:buNone/>
            </a:pPr>
            <a:endParaRPr/>
          </a:p>
          <a:p>
            <a:pPr marL="0" lvl="0" indent="0" algn="l" rtl="0">
              <a:spcBef>
                <a:spcPts val="0"/>
              </a:spcBef>
              <a:spcAft>
                <a:spcPts val="0"/>
              </a:spcAft>
              <a:buNone/>
            </a:pPr>
            <a:r>
              <a:rPr lang="en-GB"/>
              <a:t>To achieve that, we are going to have to build microservices, once we get beyond a single “two-pizza” team</a:t>
            </a:r>
            <a:endParaRPr/>
          </a:p>
          <a:p>
            <a:pPr marL="0" lvl="0" indent="0" algn="l" rtl="0">
              <a:spcBef>
                <a:spcPts val="0"/>
              </a:spcBef>
              <a:spcAft>
                <a:spcPts val="0"/>
              </a:spcAft>
              <a:buNone/>
            </a:pPr>
            <a:endParaRPr/>
          </a:p>
          <a:p>
            <a:pPr marL="0" lvl="0" indent="0" algn="l" rtl="0">
              <a:spcBef>
                <a:spcPts val="0"/>
              </a:spcBef>
              <a:spcAft>
                <a:spcPts val="0"/>
              </a:spcAft>
              <a:buNone/>
            </a:pPr>
            <a:r>
              <a:rPr lang="en-GB"/>
              <a:t>Although microservices offer a range of benefits, the focus of this deck is how alignment with business capabilities gives us greater productivity, which is the justification for expenditure on the effort required to partition a system into microservices.</a:t>
            </a:r>
            <a:endParaRPr/>
          </a:p>
        </p:txBody>
      </p:sp>
    </p:spTree>
    <p:extLst>
      <p:ext uri="{BB962C8B-B14F-4D97-AF65-F5344CB8AC3E}">
        <p14:creationId xmlns:p14="http://schemas.microsoft.com/office/powerpoint/2010/main" val="546070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e7275df5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e7275df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Monoliths suffer when an organization grows to many teams. Each team has its own backlog, and to avoid contention with other teams changes will branch the repository. When they wish to release, they need to agree with other teams that they will release on a given date, and merge their branch in. Frequently this collides with other teams release schedules, and rather than queue behind each other, they go together. This is because the teams in the rear will have to merge any upstream changes and regression test, before they can release, so to avoid this cost they tend to jump onto the release.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all the teams that will join the release are lined up, they merge into the master branch. We then resolve all the conflicts.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More features means more bugs, means greater cost and schedule overruns. If we assume a 30% rework cost, then 30% of 10 days development is 3 days overrun, of 2 days is ½ day.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must then re-test everything because we have merged potentially incompatible changes.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All the teams now wait on any fixes, even if they belong to another team.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may be able to drop their changes safely, due to a feature switch, but this can be difficult where they have database changes (a monolith has a shared schema).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Eventually, everyone is ready and we can release, but typically this process takes a couple of weeks. It distracts teams from day-to-day work.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Rollback is also complicated, because we force everyone out. Feature switches and ‘no rollback only roll forward’ become frequent issues.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5923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e7275df55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e7275df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By decomposing software into microservices, oriented around smaller, team-sized units, we can remove these difficulties. Each team only has to negotiate internally to decide on a release candidate.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Typically a team should develop on master behind a feature switch for each story so that they reduce the incidence of any integration costs, and can go straight to production.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Delivery time can be in hours, not weeks.</a:t>
            </a:r>
            <a:endParaRPr dirty="0"/>
          </a:p>
        </p:txBody>
      </p:sp>
    </p:spTree>
    <p:extLst>
      <p:ext uri="{BB962C8B-B14F-4D97-AF65-F5344CB8AC3E}">
        <p14:creationId xmlns:p14="http://schemas.microsoft.com/office/powerpoint/2010/main" val="20228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CB6A83E-D652-C54B-A50F-096988DDD25C}" type="datetime1">
              <a:rPr lang="en-GB" smtClean="0"/>
              <a:t>28/09/2024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3D214F2-9981-7F40-9126-AD6F46D0B685}" type="datetime1">
              <a:rPr lang="en-GB" smtClean="0"/>
              <a:t>28/09/2024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1FA915E-C581-5542-A5DA-834400B1CCCE}" type="datetime1">
              <a:rPr lang="en-GB" smtClean="0"/>
              <a:t>28/09/2024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40870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E88DC62-2172-1A43-8EE2-61DF955CBF91}" type="datetime1">
              <a:rPr lang="en-GB" smtClean="0"/>
              <a:t>28/09/2024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1069E14-BF8E-DC4C-BB90-E8C65B27ACA5}" type="datetime1">
              <a:rPr lang="en-GB" smtClean="0"/>
              <a:t>28/09/2024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2222C2E-8629-A14C-9DFC-18E70C87AFAD}" type="datetime1">
              <a:rPr lang="en-GB" smtClean="0"/>
              <a:t>28/09/2024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7128E79-2EBB-F54C-A09B-37D5A1219AE5}" type="datetime1">
              <a:rPr lang="en-GB" smtClean="0"/>
              <a:t>28/09/2024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C1399DE-CDF3-DD41-BAD5-2131DC1952AD}" type="datetime1">
              <a:rPr lang="en-GB" smtClean="0"/>
              <a:t>28/09/2024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72D9C4-CC2E-E847-A9DE-58F1A0AC8412}" type="datetime1">
              <a:rPr lang="en-GB" smtClean="0"/>
              <a:t>28/09/2024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FE43D44-BD88-E34F-BC72-4D3B3B30B434}" type="datetime1">
              <a:rPr lang="en-GB" smtClean="0"/>
              <a:t>28/09/2024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0B8D1B1-0863-FE46-BFF3-FFE3A3AC6CBD}" type="datetime1">
              <a:rPr lang="en-GB" smtClean="0"/>
              <a:t>28/09/2024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D7147-BF3C-2C4E-B50A-46215F9DA251}" type="datetime1">
              <a:rPr lang="en-GB" smtClean="0"/>
              <a:t>28/09/2024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hyperlink" Target="https://github.com/brightercommand/greetings/" TargetMode="Externa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microservices.io/patterns/decomposition/decompose-by-business-capability.html"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ancooper/Practical-Messaging-Sharp" TargetMode="External"/><Relationship Id="rId7" Type="http://schemas.openxmlformats.org/officeDocument/2006/relationships/hyperlink" Target="https://github.com/iancooper/Practical-Messaging-Jav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github.com/iancooper/Practical-Messaging-Go" TargetMode="External"/><Relationship Id="rId5" Type="http://schemas.openxmlformats.org/officeDocument/2006/relationships/hyperlink" Target="https://github.com/iancooper/Practical-Messaging-JavaScript" TargetMode="External"/><Relationship Id="rId4" Type="http://schemas.openxmlformats.org/officeDocument/2006/relationships/hyperlink" Target="https://github.com/iancooper/Practical-Messaging-Python"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82.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4.svg"/><Relationship Id="rId9" Type="http://schemas.openxmlformats.org/officeDocument/2006/relationships/image" Target="../media/image50.png"/></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57.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4.svg"/><Relationship Id="rId9" Type="http://schemas.openxmlformats.org/officeDocument/2006/relationships/image" Target="../media/image50.png"/></Relationships>
</file>

<file path=ppt/slides/_rels/slide9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svg"/><Relationship Id="rId4" Type="http://schemas.openxmlformats.org/officeDocument/2006/relationships/image" Target="../media/image60.png"/></Relationships>
</file>

<file path=ppt/slides/_rels/slide9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normAutofit/>
          </a:bodyPr>
          <a:lstStyle/>
          <a:p>
            <a:r>
              <a:rPr lang="en-US" sz="1800" dirty="0"/>
              <a:t>A 101 guide to messaging</a:t>
            </a:r>
          </a:p>
          <a:p>
            <a:r>
              <a:rPr lang="en-US" sz="1800" dirty="0"/>
              <a:t>Ian Cooper</a:t>
            </a:r>
          </a:p>
          <a:p>
            <a:r>
              <a:rPr lang="en-US" sz="1800" dirty="0"/>
              <a:t>X/</a:t>
            </a:r>
            <a:r>
              <a:rPr lang="en-US" sz="1800" dirty="0" err="1"/>
              <a:t>Hachyderm</a:t>
            </a:r>
            <a:r>
              <a:rPr lang="en-US" sz="1800" dirty="0"/>
              <a:t>: </a:t>
            </a:r>
            <a:r>
              <a:rPr lang="en-US" sz="1800" dirty="0" err="1"/>
              <a:t>ICooper</a:t>
            </a:r>
            <a:endParaRPr lang="en-US" sz="18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latin typeface="Chalkboard" panose="03050602040202020205" pitchFamily="66" charset="77"/>
              </a:rPr>
              <a:t>Why Distribute?</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10</a:t>
            </a:fld>
            <a:endParaRPr lang="en-US"/>
          </a:p>
        </p:txBody>
      </p:sp>
    </p:spTree>
    <p:extLst>
      <p:ext uri="{BB962C8B-B14F-4D97-AF65-F5344CB8AC3E}">
        <p14:creationId xmlns:p14="http://schemas.microsoft.com/office/powerpoint/2010/main" val="16443715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100</a:t>
            </a:fld>
            <a:endParaRPr lang="en-US"/>
          </a:p>
        </p:txBody>
      </p:sp>
      <p:sp>
        <p:nvSpPr>
          <p:cNvPr id="3" name="TextBox 2">
            <a:extLst>
              <a:ext uri="{FF2B5EF4-FFF2-40B4-BE49-F238E27FC236}">
                <a16:creationId xmlns:a16="http://schemas.microsoft.com/office/drawing/2014/main" id="{90B50676-88B6-294B-830D-17C1CC178D01}"/>
              </a:ext>
            </a:extLst>
          </p:cNvPr>
          <p:cNvSpPr txBox="1"/>
          <p:nvPr/>
        </p:nvSpPr>
        <p:spPr>
          <a:xfrm>
            <a:off x="5117965" y="1953502"/>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solidFill>
                  <a:srgbClr val="FF0000"/>
                </a:solidFill>
              </a:rPr>
              <a:t>Long:</a:t>
            </a:r>
          </a:p>
          <a:p>
            <a:r>
              <a:rPr lang="en-US" dirty="0">
                <a:solidFill>
                  <a:srgbClr val="FF0000"/>
                </a:solidFill>
              </a:rPr>
              <a:t>Lat:</a:t>
            </a:r>
          </a:p>
          <a:p>
            <a:r>
              <a:rPr lang="en-US" dirty="0"/>
              <a:t>Format: V2</a:t>
            </a:r>
          </a:p>
        </p:txBody>
      </p:sp>
      <p:sp>
        <p:nvSpPr>
          <p:cNvPr id="4" name="TextBox 3">
            <a:extLst>
              <a:ext uri="{FF2B5EF4-FFF2-40B4-BE49-F238E27FC236}">
                <a16:creationId xmlns:a16="http://schemas.microsoft.com/office/drawing/2014/main" id="{A6E7C0D9-0B6B-BF44-8BB1-97214E32ED47}"/>
              </a:ext>
            </a:extLst>
          </p:cNvPr>
          <p:cNvSpPr txBox="1"/>
          <p:nvPr/>
        </p:nvSpPr>
        <p:spPr>
          <a:xfrm>
            <a:off x="2024809" y="2230500"/>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Rectangle 5">
            <a:extLst>
              <a:ext uri="{FF2B5EF4-FFF2-40B4-BE49-F238E27FC236}">
                <a16:creationId xmlns:a16="http://schemas.microsoft.com/office/drawing/2014/main" id="{35E5D560-0BA8-3441-B148-A41DD5069714}"/>
              </a:ext>
            </a:extLst>
          </p:cNvPr>
          <p:cNvSpPr/>
          <p:nvPr/>
        </p:nvSpPr>
        <p:spPr>
          <a:xfrm>
            <a:off x="3845412" y="4463600"/>
            <a:ext cx="1053964" cy="646331"/>
          </a:xfrm>
          <a:prstGeom prst="rect">
            <a:avLst/>
          </a:prstGeom>
          <a:ln>
            <a:solidFill>
              <a:schemeClr val="accent1"/>
            </a:solidFill>
          </a:ln>
        </p:spPr>
        <p:txBody>
          <a:bodyPr wrap="square">
            <a:spAutoFit/>
          </a:bodyPr>
          <a:lstStyle/>
          <a:p>
            <a:r>
              <a:rPr lang="en-US" i="1" dirty="0"/>
              <a:t>Long: 0</a:t>
            </a:r>
          </a:p>
          <a:p>
            <a:r>
              <a:rPr lang="en-US" i="1" dirty="0"/>
              <a:t>Lat: 0</a:t>
            </a:r>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cxnSp>
        <p:nvCxnSpPr>
          <p:cNvPr id="8" name="Straight Arrow Connector 7">
            <a:extLst>
              <a:ext uri="{FF2B5EF4-FFF2-40B4-BE49-F238E27FC236}">
                <a16:creationId xmlns:a16="http://schemas.microsoft.com/office/drawing/2014/main" id="{A547F181-3CC1-3C4E-A9F7-F53E31B9CC09}"/>
              </a:ext>
            </a:extLst>
          </p:cNvPr>
          <p:cNvCxnSpPr>
            <a:cxnSpLocks/>
            <a:stCxn id="4" idx="2"/>
            <a:endCxn id="6" idx="1"/>
          </p:cNvCxnSpPr>
          <p:nvPr/>
        </p:nvCxnSpPr>
        <p:spPr>
          <a:xfrm>
            <a:off x="2832738" y="3707828"/>
            <a:ext cx="1012674" cy="1078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B6594B-04AC-EF44-A69D-A3DA9E255B48}"/>
              </a:ext>
            </a:extLst>
          </p:cNvPr>
          <p:cNvCxnSpPr>
            <a:cxnSpLocks/>
            <a:endCxn id="3" idx="2"/>
          </p:cNvCxnSpPr>
          <p:nvPr/>
        </p:nvCxnSpPr>
        <p:spPr>
          <a:xfrm flipV="1">
            <a:off x="4899376" y="3984827"/>
            <a:ext cx="1026518" cy="801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8613CF-3E24-DC4B-A395-1E16CABF2F67}"/>
              </a:ext>
            </a:extLst>
          </p:cNvPr>
          <p:cNvSpPr txBox="1"/>
          <p:nvPr/>
        </p:nvSpPr>
        <p:spPr>
          <a:xfrm>
            <a:off x="2667775" y="5575748"/>
            <a:ext cx="3409238" cy="507831"/>
          </a:xfrm>
          <a:prstGeom prst="rect">
            <a:avLst/>
          </a:prstGeom>
          <a:noFill/>
        </p:spPr>
        <p:txBody>
          <a:bodyPr wrap="square" rtlCol="0">
            <a:spAutoFit/>
          </a:bodyPr>
          <a:lstStyle/>
          <a:p>
            <a:pPr algn="ctr"/>
            <a:r>
              <a:rPr lang="en-US" sz="2700" b="1" dirty="0"/>
              <a:t>Default Missing Fields</a:t>
            </a:r>
          </a:p>
        </p:txBody>
      </p:sp>
    </p:spTree>
    <p:extLst>
      <p:ext uri="{BB962C8B-B14F-4D97-AF65-F5344CB8AC3E}">
        <p14:creationId xmlns:p14="http://schemas.microsoft.com/office/powerpoint/2010/main" val="17070570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101</a:t>
            </a:fld>
            <a:endParaRPr lang="en-US"/>
          </a:p>
        </p:txBody>
      </p:sp>
      <p:sp>
        <p:nvSpPr>
          <p:cNvPr id="3" name="TextBox 2"/>
          <p:cNvSpPr txBox="1"/>
          <p:nvPr/>
        </p:nvSpPr>
        <p:spPr>
          <a:xfrm>
            <a:off x="2340279" y="2343183"/>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4" name="TextBox 3"/>
          <p:cNvSpPr txBox="1"/>
          <p:nvPr/>
        </p:nvSpPr>
        <p:spPr>
          <a:xfrm>
            <a:off x="4937343" y="2481682"/>
            <a:ext cx="1615857" cy="1200329"/>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New Balance:</a:t>
            </a:r>
          </a:p>
          <a:p>
            <a:r>
              <a:rPr lang="en-US" dirty="0"/>
              <a:t>Date:</a:t>
            </a:r>
          </a:p>
          <a:p>
            <a:r>
              <a:rPr lang="en-US" dirty="0"/>
              <a:t>Format: V2</a:t>
            </a:r>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Breaking Change</a:t>
            </a:r>
          </a:p>
        </p:txBody>
      </p:sp>
      <p:sp>
        <p:nvSpPr>
          <p:cNvPr id="7" name="TextBox 6">
            <a:extLst>
              <a:ext uri="{FF2B5EF4-FFF2-40B4-BE49-F238E27FC236}">
                <a16:creationId xmlns:a16="http://schemas.microsoft.com/office/drawing/2014/main" id="{5E1427B6-F203-C447-963F-BE0F7A381F74}"/>
              </a:ext>
            </a:extLst>
          </p:cNvPr>
          <p:cNvSpPr txBox="1"/>
          <p:nvPr/>
        </p:nvSpPr>
        <p:spPr>
          <a:xfrm>
            <a:off x="2100080" y="3983375"/>
            <a:ext cx="2096254" cy="300082"/>
          </a:xfrm>
          <a:prstGeom prst="rect">
            <a:avLst/>
          </a:prstGeom>
          <a:noFill/>
        </p:spPr>
        <p:txBody>
          <a:bodyPr wrap="square" rtlCol="0">
            <a:spAutoFit/>
          </a:bodyPr>
          <a:lstStyle/>
          <a:p>
            <a:r>
              <a:rPr lang="en-US" sz="1350" dirty="0" err="1"/>
              <a:t>Account.Withdrawal.Event</a:t>
            </a:r>
            <a:endParaRPr lang="en-US" sz="1350" dirty="0"/>
          </a:p>
        </p:txBody>
      </p:sp>
      <p:sp>
        <p:nvSpPr>
          <p:cNvPr id="8" name="TextBox 7">
            <a:extLst>
              <a:ext uri="{FF2B5EF4-FFF2-40B4-BE49-F238E27FC236}">
                <a16:creationId xmlns:a16="http://schemas.microsoft.com/office/drawing/2014/main" id="{E2F4F1A0-54BF-0C4A-AC52-2D69E881ACF9}"/>
              </a:ext>
            </a:extLst>
          </p:cNvPr>
          <p:cNvSpPr txBox="1"/>
          <p:nvPr/>
        </p:nvSpPr>
        <p:spPr>
          <a:xfrm>
            <a:off x="4697144" y="3981874"/>
            <a:ext cx="2096254" cy="300082"/>
          </a:xfrm>
          <a:prstGeom prst="rect">
            <a:avLst/>
          </a:prstGeom>
          <a:noFill/>
        </p:spPr>
        <p:txBody>
          <a:bodyPr wrap="square" rtlCol="0">
            <a:spAutoFit/>
          </a:bodyPr>
          <a:lstStyle/>
          <a:p>
            <a:r>
              <a:rPr lang="en-US" sz="1350" dirty="0" err="1"/>
              <a:t>Account.NewBalance.Event</a:t>
            </a:r>
            <a:endParaRPr lang="en-US" sz="1350" dirty="0"/>
          </a:p>
        </p:txBody>
      </p:sp>
      <p:sp>
        <p:nvSpPr>
          <p:cNvPr id="9" name="TextBox 8">
            <a:extLst>
              <a:ext uri="{FF2B5EF4-FFF2-40B4-BE49-F238E27FC236}">
                <a16:creationId xmlns:a16="http://schemas.microsoft.com/office/drawing/2014/main" id="{021AB747-2507-6A41-9E36-1FC1C4543585}"/>
              </a:ext>
            </a:extLst>
          </p:cNvPr>
          <p:cNvSpPr txBox="1"/>
          <p:nvPr/>
        </p:nvSpPr>
        <p:spPr>
          <a:xfrm>
            <a:off x="2746797" y="5065237"/>
            <a:ext cx="3409238" cy="507831"/>
          </a:xfrm>
          <a:prstGeom prst="rect">
            <a:avLst/>
          </a:prstGeom>
          <a:noFill/>
        </p:spPr>
        <p:txBody>
          <a:bodyPr wrap="square" rtlCol="0">
            <a:spAutoFit/>
          </a:bodyPr>
          <a:lstStyle/>
          <a:p>
            <a:pPr algn="ctr"/>
            <a:r>
              <a:rPr lang="en-US" sz="2700" b="1" dirty="0"/>
              <a:t>New Message</a:t>
            </a:r>
          </a:p>
        </p:txBody>
      </p:sp>
    </p:spTree>
    <p:extLst>
      <p:ext uri="{BB962C8B-B14F-4D97-AF65-F5344CB8AC3E}">
        <p14:creationId xmlns:p14="http://schemas.microsoft.com/office/powerpoint/2010/main" val="9327791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102</a:t>
            </a:fld>
            <a:endParaRPr lang="en-US"/>
          </a:p>
        </p:txBody>
      </p:sp>
      <p:sp>
        <p:nvSpPr>
          <p:cNvPr id="9" name="Google Shape;69;p14">
            <a:extLst>
              <a:ext uri="{FF2B5EF4-FFF2-40B4-BE49-F238E27FC236}">
                <a16:creationId xmlns:a16="http://schemas.microsoft.com/office/drawing/2014/main" id="{9F09D1F6-5CC1-2EBD-3135-58779FEF8534}"/>
              </a:ext>
            </a:extLst>
          </p:cNvPr>
          <p:cNvSpPr txBox="1">
            <a:spLocks/>
          </p:cNvSpPr>
          <p:nvPr/>
        </p:nvSpPr>
        <p:spPr>
          <a:xfrm>
            <a:off x="3395323" y="3173700"/>
            <a:ext cx="2353353"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Documentation</a:t>
            </a:r>
            <a:endParaRPr lang="en-GB" sz="2800" b="1" dirty="0">
              <a:latin typeface="+mn-lt"/>
            </a:endParaRPr>
          </a:p>
        </p:txBody>
      </p:sp>
    </p:spTree>
    <p:extLst>
      <p:ext uri="{BB962C8B-B14F-4D97-AF65-F5344CB8AC3E}">
        <p14:creationId xmlns:p14="http://schemas.microsoft.com/office/powerpoint/2010/main" val="12013725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77B9A9-DD8B-1B4D-AFA3-0008F2F274EF}"/>
              </a:ext>
            </a:extLst>
          </p:cNvPr>
          <p:cNvSpPr/>
          <p:nvPr/>
        </p:nvSpPr>
        <p:spPr>
          <a:xfrm>
            <a:off x="1463598" y="2189696"/>
            <a:ext cx="6063476" cy="2031325"/>
          </a:xfrm>
          <a:prstGeom prst="rect">
            <a:avLst/>
          </a:prstGeom>
        </p:spPr>
        <p:txBody>
          <a:bodyPr wrap="square">
            <a:spAutoFit/>
          </a:bodyPr>
          <a:lstStyle/>
          <a:p>
            <a:pPr algn="ctr"/>
            <a:r>
              <a:rPr lang="en-GB" i="1" dirty="0"/>
              <a:t>Endpoints</a:t>
            </a:r>
            <a:r>
              <a:rPr lang="en-GB" dirty="0"/>
              <a:t> are </a:t>
            </a:r>
            <a:r>
              <a:rPr lang="en-GB" b="1" dirty="0"/>
              <a:t>places where messages are sent or received</a:t>
            </a:r>
            <a:r>
              <a:rPr lang="en-GB" dirty="0"/>
              <a:t> (or both), and they define all the information required for the message exchange. </a:t>
            </a:r>
          </a:p>
          <a:p>
            <a:pPr algn="ctr"/>
            <a:endParaRPr lang="en-GB" dirty="0"/>
          </a:p>
          <a:p>
            <a:pPr algn="ctr"/>
            <a:r>
              <a:rPr lang="en-GB" dirty="0"/>
              <a:t>An </a:t>
            </a:r>
            <a:r>
              <a:rPr lang="en-GB" i="1" dirty="0"/>
              <a:t>endpoint</a:t>
            </a:r>
            <a:r>
              <a:rPr lang="en-GB" dirty="0"/>
              <a:t> describes in a standard-based way </a:t>
            </a:r>
            <a:r>
              <a:rPr lang="en-GB" b="1" dirty="0"/>
              <a:t>where messages should be sent, how they should be sent, and what the messages should look like</a:t>
            </a:r>
            <a:r>
              <a:rPr lang="en-GB" dirty="0"/>
              <a:t>. </a:t>
            </a:r>
          </a:p>
        </p:txBody>
      </p:sp>
      <p:sp>
        <p:nvSpPr>
          <p:cNvPr id="5" name="Rectangle 4">
            <a:extLst>
              <a:ext uri="{FF2B5EF4-FFF2-40B4-BE49-F238E27FC236}">
                <a16:creationId xmlns:a16="http://schemas.microsoft.com/office/drawing/2014/main" id="{B6FE2D49-BD35-6B4A-AE72-7F47CB8E7C92}"/>
              </a:ext>
            </a:extLst>
          </p:cNvPr>
          <p:cNvSpPr/>
          <p:nvPr/>
        </p:nvSpPr>
        <p:spPr>
          <a:xfrm>
            <a:off x="3047070" y="5244026"/>
            <a:ext cx="5977054" cy="300082"/>
          </a:xfrm>
          <a:prstGeom prst="rect">
            <a:avLst/>
          </a:prstGeom>
        </p:spPr>
        <p:txBody>
          <a:bodyPr wrap="square">
            <a:spAutoFit/>
          </a:bodyPr>
          <a:lstStyle/>
          <a:p>
            <a:r>
              <a:rPr lang="en-US" sz="1350" dirty="0"/>
              <a:t>https://</a:t>
            </a:r>
            <a:r>
              <a:rPr lang="en-US" sz="1350" dirty="0" err="1"/>
              <a:t>docs.microsoft.com</a:t>
            </a:r>
            <a:r>
              <a:rPr lang="en-US" sz="1350" dirty="0"/>
              <a:t>/</a:t>
            </a:r>
            <a:r>
              <a:rPr lang="en-US" sz="1350" dirty="0" err="1"/>
              <a:t>en</a:t>
            </a:r>
            <a:r>
              <a:rPr lang="en-US" sz="1350" dirty="0"/>
              <a:t>-us/dotnet/framework/</a:t>
            </a:r>
            <a:r>
              <a:rPr lang="en-US" sz="1350" dirty="0" err="1"/>
              <a:t>wcf</a:t>
            </a:r>
            <a:r>
              <a:rPr lang="en-US" sz="1350" dirty="0"/>
              <a:t>/fundamental-concepts</a:t>
            </a:r>
          </a:p>
        </p:txBody>
      </p:sp>
      <p:sp>
        <p:nvSpPr>
          <p:cNvPr id="6" name="Footer Placeholder 5">
            <a:extLst>
              <a:ext uri="{FF2B5EF4-FFF2-40B4-BE49-F238E27FC236}">
                <a16:creationId xmlns:a16="http://schemas.microsoft.com/office/drawing/2014/main" id="{7156D212-59DF-704F-9313-636FFB6DF732}"/>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A79F831-6443-6645-ADB2-E85B60F0CDCE}"/>
              </a:ext>
            </a:extLst>
          </p:cNvPr>
          <p:cNvSpPr>
            <a:spLocks noGrp="1"/>
          </p:cNvSpPr>
          <p:nvPr>
            <p:ph type="sldNum" sz="quarter" idx="12"/>
          </p:nvPr>
        </p:nvSpPr>
        <p:spPr/>
        <p:txBody>
          <a:bodyPr/>
          <a:lstStyle/>
          <a:p>
            <a:fld id="{53C7D256-7CB4-8D4B-B359-120D79D46DFF}" type="slidenum">
              <a:rPr lang="en-US" smtClean="0"/>
              <a:t>103</a:t>
            </a:fld>
            <a:endParaRPr lang="en-US"/>
          </a:p>
        </p:txBody>
      </p:sp>
    </p:spTree>
    <p:extLst>
      <p:ext uri="{BB962C8B-B14F-4D97-AF65-F5344CB8AC3E}">
        <p14:creationId xmlns:p14="http://schemas.microsoft.com/office/powerpoint/2010/main" val="8423358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5;p29">
            <a:extLst>
              <a:ext uri="{FF2B5EF4-FFF2-40B4-BE49-F238E27FC236}">
                <a16:creationId xmlns:a16="http://schemas.microsoft.com/office/drawing/2014/main" id="{E6C9DAFD-DFB3-D840-823B-AFDE115BD78D}"/>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0;p29">
            <a:extLst>
              <a:ext uri="{FF2B5EF4-FFF2-40B4-BE49-F238E27FC236}">
                <a16:creationId xmlns:a16="http://schemas.microsoft.com/office/drawing/2014/main" id="{95EA0F5B-D9E1-C94D-BFA8-C78EEED0B22E}"/>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dirty="0"/>
              <a:t>Restaurant Availability</a:t>
            </a:r>
            <a:endParaRPr sz="900" u="sng" dirty="0"/>
          </a:p>
        </p:txBody>
      </p:sp>
      <p:cxnSp>
        <p:nvCxnSpPr>
          <p:cNvPr id="15" name="Google Shape;208;p29">
            <a:extLst>
              <a:ext uri="{FF2B5EF4-FFF2-40B4-BE49-F238E27FC236}">
                <a16:creationId xmlns:a16="http://schemas.microsoft.com/office/drawing/2014/main" id="{BFECCF54-40D3-904C-B8AE-BAF3CE467AB9}"/>
              </a:ext>
            </a:extLst>
          </p:cNvPr>
          <p:cNvCxnSpPr>
            <a:cxnSpLocks/>
          </p:cNvCxnSpPr>
          <p:nvPr/>
        </p:nvCxnSpPr>
        <p:spPr>
          <a:xfrm rot="10800000">
            <a:off x="3261530" y="3475470"/>
            <a:ext cx="1990350" cy="5175"/>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CC1654DD-4020-9D4A-A6FF-717098A8695A}"/>
              </a:ext>
            </a:extLst>
          </p:cNvPr>
          <p:cNvSpPr txBox="1"/>
          <p:nvPr/>
        </p:nvSpPr>
        <p:spPr>
          <a:xfrm>
            <a:off x="5419274" y="3220180"/>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9" name="Google Shape;212;p29">
            <a:extLst>
              <a:ext uri="{FF2B5EF4-FFF2-40B4-BE49-F238E27FC236}">
                <a16:creationId xmlns:a16="http://schemas.microsoft.com/office/drawing/2014/main" id="{7DA5849A-68B6-8148-92A9-681764F09DA2}"/>
              </a:ext>
            </a:extLst>
          </p:cNvPr>
          <p:cNvSpPr txBox="1"/>
          <p:nvPr/>
        </p:nvSpPr>
        <p:spPr>
          <a:xfrm>
            <a:off x="3595786" y="4607933"/>
            <a:ext cx="1782544"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How do I know </a:t>
            </a:r>
            <a:r>
              <a:rPr lang="en-GB" sz="1050" b="1" dirty="0"/>
              <a:t>who exposes the data</a:t>
            </a:r>
            <a:r>
              <a:rPr lang="en-GB" sz="1050" dirty="0"/>
              <a:t> that I need? How do I find the endpoint that I want to consume from?</a:t>
            </a:r>
            <a:endParaRPr sz="1050" dirty="0"/>
          </a:p>
        </p:txBody>
      </p:sp>
      <p:cxnSp>
        <p:nvCxnSpPr>
          <p:cNvPr id="20" name="Google Shape;213;p29">
            <a:extLst>
              <a:ext uri="{FF2B5EF4-FFF2-40B4-BE49-F238E27FC236}">
                <a16:creationId xmlns:a16="http://schemas.microsoft.com/office/drawing/2014/main" id="{30B95CA8-1D6C-F74F-BFF5-56452B38B0ED}"/>
              </a:ext>
            </a:extLst>
          </p:cNvPr>
          <p:cNvCxnSpPr>
            <a:cxnSpLocks/>
            <a:stCxn id="19" idx="0"/>
            <a:endCxn id="17" idx="1"/>
          </p:cNvCxnSpPr>
          <p:nvPr/>
        </p:nvCxnSpPr>
        <p:spPr>
          <a:xfrm flipV="1">
            <a:off x="4487058" y="3451002"/>
            <a:ext cx="932216" cy="1156931"/>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4" name="Google Shape;212;p29">
            <a:extLst>
              <a:ext uri="{FF2B5EF4-FFF2-40B4-BE49-F238E27FC236}">
                <a16:creationId xmlns:a16="http://schemas.microsoft.com/office/drawing/2014/main" id="{AD807901-9194-C74C-AFB1-9ED3DB25630C}"/>
              </a:ext>
            </a:extLst>
          </p:cNvPr>
          <p:cNvSpPr txBox="1"/>
          <p:nvPr/>
        </p:nvSpPr>
        <p:spPr>
          <a:xfrm>
            <a:off x="4460455" y="1225399"/>
            <a:ext cx="1990349"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want to search all the GitHub Repos in case you documented it?</a:t>
            </a:r>
          </a:p>
          <a:p>
            <a:r>
              <a:rPr lang="en-GB" sz="1050" dirty="0"/>
              <a:t>- Do I want to put a message out on Slack or Teams asking if anyone knows who exposes it?</a:t>
            </a:r>
            <a:endParaRPr sz="1050" dirty="0"/>
          </a:p>
        </p:txBody>
      </p:sp>
      <p:pic>
        <p:nvPicPr>
          <p:cNvPr id="1026" name="Picture 2" descr="Image result for github icon">
            <a:extLst>
              <a:ext uri="{FF2B5EF4-FFF2-40B4-BE49-F238E27FC236}">
                <a16:creationId xmlns:a16="http://schemas.microsoft.com/office/drawing/2014/main" id="{6D5C16B3-63BE-744D-84AF-76E7C393EC2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069210" y="1739966"/>
            <a:ext cx="484505" cy="48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lack icon">
            <a:extLst>
              <a:ext uri="{FF2B5EF4-FFF2-40B4-BE49-F238E27FC236}">
                <a16:creationId xmlns:a16="http://schemas.microsoft.com/office/drawing/2014/main" id="{752C6FD1-610E-6840-8453-73AFDDD9690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49523" y="1716786"/>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Google Shape;213;p29">
            <a:extLst>
              <a:ext uri="{FF2B5EF4-FFF2-40B4-BE49-F238E27FC236}">
                <a16:creationId xmlns:a16="http://schemas.microsoft.com/office/drawing/2014/main" id="{9C4595CF-5868-6340-9A4E-2F1F2600CF78}"/>
              </a:ext>
            </a:extLst>
          </p:cNvPr>
          <p:cNvCxnSpPr>
            <a:cxnSpLocks/>
            <a:stCxn id="24" idx="1"/>
            <a:endCxn id="1028" idx="3"/>
          </p:cNvCxnSpPr>
          <p:nvPr/>
        </p:nvCxnSpPr>
        <p:spPr>
          <a:xfrm flipH="1">
            <a:off x="3842048" y="1779386"/>
            <a:ext cx="618407"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cxnSp>
        <p:nvCxnSpPr>
          <p:cNvPr id="31" name="Google Shape;213;p29">
            <a:extLst>
              <a:ext uri="{FF2B5EF4-FFF2-40B4-BE49-F238E27FC236}">
                <a16:creationId xmlns:a16="http://schemas.microsoft.com/office/drawing/2014/main" id="{EA4BD76C-18CD-6D42-853E-4313681B9E9E}"/>
              </a:ext>
            </a:extLst>
          </p:cNvPr>
          <p:cNvCxnSpPr>
            <a:cxnSpLocks/>
            <a:stCxn id="24" idx="3"/>
            <a:endCxn id="1026" idx="1"/>
          </p:cNvCxnSpPr>
          <p:nvPr/>
        </p:nvCxnSpPr>
        <p:spPr>
          <a:xfrm>
            <a:off x="6450804" y="1779386"/>
            <a:ext cx="618406"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2" name="Footer Placeholder 1">
            <a:extLst>
              <a:ext uri="{FF2B5EF4-FFF2-40B4-BE49-F238E27FC236}">
                <a16:creationId xmlns:a16="http://schemas.microsoft.com/office/drawing/2014/main" id="{2AEEDA2B-AB55-794A-854F-331777400AE8}"/>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CD0DD9-F03E-9E41-8B5A-A6D0434C6BC7}"/>
              </a:ext>
            </a:extLst>
          </p:cNvPr>
          <p:cNvSpPr>
            <a:spLocks noGrp="1"/>
          </p:cNvSpPr>
          <p:nvPr>
            <p:ph type="sldNum" sz="quarter" idx="12"/>
          </p:nvPr>
        </p:nvSpPr>
        <p:spPr/>
        <p:txBody>
          <a:bodyPr/>
          <a:lstStyle/>
          <a:p>
            <a:fld id="{53C7D256-7CB4-8D4B-B359-120D79D46DFF}" type="slidenum">
              <a:rPr lang="en-US" smtClean="0"/>
              <a:t>104</a:t>
            </a:fld>
            <a:endParaRPr lang="en-US"/>
          </a:p>
        </p:txBody>
      </p:sp>
    </p:spTree>
    <p:extLst>
      <p:ext uri="{BB962C8B-B14F-4D97-AF65-F5344CB8AC3E}">
        <p14:creationId xmlns:p14="http://schemas.microsoft.com/office/powerpoint/2010/main" val="347936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p29">
            <a:extLst>
              <a:ext uri="{FF2B5EF4-FFF2-40B4-BE49-F238E27FC236}">
                <a16:creationId xmlns:a16="http://schemas.microsoft.com/office/drawing/2014/main" id="{60DF3766-CF7B-9941-B9B0-9C385B99C6DC}"/>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1;p29">
            <a:extLst>
              <a:ext uri="{FF2B5EF4-FFF2-40B4-BE49-F238E27FC236}">
                <a16:creationId xmlns:a16="http://schemas.microsoft.com/office/drawing/2014/main" id="{C9B42D74-DBBC-E349-BF64-E9FCC0F1562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cxnSp>
        <p:nvCxnSpPr>
          <p:cNvPr id="13" name="Google Shape;208;p29">
            <a:extLst>
              <a:ext uri="{FF2B5EF4-FFF2-40B4-BE49-F238E27FC236}">
                <a16:creationId xmlns:a16="http://schemas.microsoft.com/office/drawing/2014/main" id="{0E95891A-C0C8-0B40-BCC1-044E50943F7B}"/>
              </a:ext>
            </a:extLst>
          </p:cNvPr>
          <p:cNvCxnSpPr>
            <a:cxnSpLocks/>
          </p:cNvCxnSpPr>
          <p:nvPr/>
        </p:nvCxnSpPr>
        <p:spPr>
          <a:xfrm flipH="1">
            <a:off x="2673257" y="3480645"/>
            <a:ext cx="2578624" cy="19889"/>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4" name="Google Shape;210;p29">
            <a:extLst>
              <a:ext uri="{FF2B5EF4-FFF2-40B4-BE49-F238E27FC236}">
                <a16:creationId xmlns:a16="http://schemas.microsoft.com/office/drawing/2014/main" id="{580A6412-3703-F34F-81B5-98F17089A886}"/>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7" name="Google Shape;210;p29">
            <a:extLst>
              <a:ext uri="{FF2B5EF4-FFF2-40B4-BE49-F238E27FC236}">
                <a16:creationId xmlns:a16="http://schemas.microsoft.com/office/drawing/2014/main" id="{0A9BBA8E-FEB7-2A4E-8801-E25C8B548134}"/>
              </a:ext>
            </a:extLst>
          </p:cNvPr>
          <p:cNvSpPr txBox="1"/>
          <p:nvPr/>
        </p:nvSpPr>
        <p:spPr>
          <a:xfrm>
            <a:off x="2117439" y="3217547"/>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8" name="Google Shape;212;p29">
            <a:extLst>
              <a:ext uri="{FF2B5EF4-FFF2-40B4-BE49-F238E27FC236}">
                <a16:creationId xmlns:a16="http://schemas.microsoft.com/office/drawing/2014/main" id="{44CD9E35-BB90-AD43-A624-92F75EF1349A}"/>
              </a:ext>
            </a:extLst>
          </p:cNvPr>
          <p:cNvSpPr txBox="1"/>
          <p:nvPr/>
        </p:nvSpPr>
        <p:spPr>
          <a:xfrm>
            <a:off x="3595786" y="4607933"/>
            <a:ext cx="1782544" cy="36931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750" dirty="0"/>
              <a:t>Who consumes the messages I send? Whom do I have a contract with?</a:t>
            </a:r>
            <a:endParaRPr sz="750" dirty="0"/>
          </a:p>
        </p:txBody>
      </p:sp>
      <p:cxnSp>
        <p:nvCxnSpPr>
          <p:cNvPr id="19" name="Google Shape;213;p29">
            <a:extLst>
              <a:ext uri="{FF2B5EF4-FFF2-40B4-BE49-F238E27FC236}">
                <a16:creationId xmlns:a16="http://schemas.microsoft.com/office/drawing/2014/main" id="{B9FF37A6-0613-EF4A-ABAD-D8931F1BFE1F}"/>
              </a:ext>
            </a:extLst>
          </p:cNvPr>
          <p:cNvCxnSpPr>
            <a:cxnSpLocks/>
            <a:endCxn id="17" idx="2"/>
          </p:cNvCxnSpPr>
          <p:nvPr/>
        </p:nvCxnSpPr>
        <p:spPr>
          <a:xfrm flipH="1" flipV="1">
            <a:off x="2299625" y="3679190"/>
            <a:ext cx="1621182" cy="91127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1" name="Google Shape;212;p29">
            <a:extLst>
              <a:ext uri="{FF2B5EF4-FFF2-40B4-BE49-F238E27FC236}">
                <a16:creationId xmlns:a16="http://schemas.microsoft.com/office/drawing/2014/main" id="{C4BFAE9E-E7DF-8442-B9FC-945B49FEDD5A}"/>
              </a:ext>
            </a:extLst>
          </p:cNvPr>
          <p:cNvSpPr txBox="1"/>
          <p:nvPr/>
        </p:nvSpPr>
        <p:spPr>
          <a:xfrm>
            <a:off x="4668261" y="1332062"/>
            <a:ext cx="1782544"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search all the GitHub Repos looking for the name of my message hoping to find it?</a:t>
            </a:r>
          </a:p>
          <a:p>
            <a:r>
              <a:rPr lang="en-GB" sz="1050" dirty="0"/>
              <a:t>- Do I want to put a message out on Slack or Teams asking if anyone consumes it?</a:t>
            </a:r>
            <a:endParaRPr sz="1050" dirty="0"/>
          </a:p>
        </p:txBody>
      </p:sp>
      <p:pic>
        <p:nvPicPr>
          <p:cNvPr id="22" name="Picture 2" descr="Image result for github icon">
            <a:extLst>
              <a:ext uri="{FF2B5EF4-FFF2-40B4-BE49-F238E27FC236}">
                <a16:creationId xmlns:a16="http://schemas.microsoft.com/office/drawing/2014/main" id="{66AFBF22-F10F-8048-B0FA-3EEA23077F4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00395" y="1795223"/>
            <a:ext cx="484505" cy="48450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oogle Shape;213;p29">
            <a:extLst>
              <a:ext uri="{FF2B5EF4-FFF2-40B4-BE49-F238E27FC236}">
                <a16:creationId xmlns:a16="http://schemas.microsoft.com/office/drawing/2014/main" id="{5E70B7FE-5024-C442-8052-7DE437B52AE4}"/>
              </a:ext>
            </a:extLst>
          </p:cNvPr>
          <p:cNvCxnSpPr>
            <a:cxnSpLocks/>
            <a:stCxn id="21" idx="3"/>
            <a:endCxn id="22" idx="1"/>
          </p:cNvCxnSpPr>
          <p:nvPr/>
        </p:nvCxnSpPr>
        <p:spPr>
          <a:xfrm>
            <a:off x="6450805" y="1886049"/>
            <a:ext cx="349590" cy="151427"/>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pic>
        <p:nvPicPr>
          <p:cNvPr id="24" name="Picture 4" descr="Image result for slack icon">
            <a:extLst>
              <a:ext uri="{FF2B5EF4-FFF2-40B4-BE49-F238E27FC236}">
                <a16:creationId xmlns:a16="http://schemas.microsoft.com/office/drawing/2014/main" id="{0B5794C7-8DEF-5B48-A83E-609AA5B2001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44657" y="1775615"/>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oogle Shape;213;p29">
            <a:extLst>
              <a:ext uri="{FF2B5EF4-FFF2-40B4-BE49-F238E27FC236}">
                <a16:creationId xmlns:a16="http://schemas.microsoft.com/office/drawing/2014/main" id="{CDE9D7C4-9BCD-DB44-AFDE-AE52B023147F}"/>
              </a:ext>
            </a:extLst>
          </p:cNvPr>
          <p:cNvCxnSpPr>
            <a:cxnSpLocks/>
          </p:cNvCxnSpPr>
          <p:nvPr/>
        </p:nvCxnSpPr>
        <p:spPr>
          <a:xfrm flipH="1">
            <a:off x="4337182" y="2037476"/>
            <a:ext cx="331079" cy="3572"/>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39" name="Google Shape;203;p29">
            <a:extLst>
              <a:ext uri="{FF2B5EF4-FFF2-40B4-BE49-F238E27FC236}">
                <a16:creationId xmlns:a16="http://schemas.microsoft.com/office/drawing/2014/main" id="{EFE1C1BC-39CB-844D-AE42-9495B9FE8373}"/>
              </a:ext>
            </a:extLst>
          </p:cNvPr>
          <p:cNvSpPr txBox="1"/>
          <p:nvPr/>
        </p:nvSpPr>
        <p:spPr>
          <a:xfrm>
            <a:off x="3240461" y="3365240"/>
            <a:ext cx="1182452"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2" name="Footer Placeholder 1">
            <a:extLst>
              <a:ext uri="{FF2B5EF4-FFF2-40B4-BE49-F238E27FC236}">
                <a16:creationId xmlns:a16="http://schemas.microsoft.com/office/drawing/2014/main" id="{AD62D2AC-D632-3743-BEB1-9E671600D5A3}"/>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8BC7C80-10B4-2744-BDB4-C50890892515}"/>
              </a:ext>
            </a:extLst>
          </p:cNvPr>
          <p:cNvSpPr>
            <a:spLocks noGrp="1"/>
          </p:cNvSpPr>
          <p:nvPr>
            <p:ph type="sldNum" sz="quarter" idx="12"/>
          </p:nvPr>
        </p:nvSpPr>
        <p:spPr/>
        <p:txBody>
          <a:bodyPr/>
          <a:lstStyle/>
          <a:p>
            <a:fld id="{53C7D256-7CB4-8D4B-B359-120D79D46DFF}" type="slidenum">
              <a:rPr lang="en-US" smtClean="0"/>
              <a:t>105</a:t>
            </a:fld>
            <a:endParaRPr lang="en-US"/>
          </a:p>
        </p:txBody>
      </p:sp>
    </p:spTree>
    <p:extLst>
      <p:ext uri="{BB962C8B-B14F-4D97-AF65-F5344CB8AC3E}">
        <p14:creationId xmlns:p14="http://schemas.microsoft.com/office/powerpoint/2010/main" val="19193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Asynchronous Endpoints</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4090595" y="3480645"/>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106</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477870" y="3083708"/>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299457" y="3217022"/>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299457" y="2909336"/>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211620" y="2745217"/>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65B5DE87-732E-8045-B832-1E409D8ED53D}"/>
              </a:ext>
            </a:extLst>
          </p:cNvPr>
          <p:cNvSpPr txBox="1"/>
          <p:nvPr/>
        </p:nvSpPr>
        <p:spPr>
          <a:xfrm>
            <a:off x="3028951" y="1427155"/>
            <a:ext cx="2936105" cy="715581"/>
          </a:xfrm>
          <a:prstGeom prst="rect">
            <a:avLst/>
          </a:prstGeom>
          <a:noFill/>
          <a:ln w="12700">
            <a:solidFill>
              <a:schemeClr val="accent1">
                <a:shade val="50000"/>
              </a:schemeClr>
            </a:solidFill>
          </a:ln>
        </p:spPr>
        <p:txBody>
          <a:bodyPr wrap="square" rtlCol="0">
            <a:spAutoFit/>
          </a:bodyPr>
          <a:lstStyle/>
          <a:p>
            <a:r>
              <a:rPr lang="en-US" sz="1350" dirty="0"/>
              <a:t>Our Asynchronous APIs need documenting just like any other API (HTTP </a:t>
            </a:r>
            <a:r>
              <a:rPr lang="en-US" sz="1350" dirty="0" err="1"/>
              <a:t>etc</a:t>
            </a:r>
            <a:r>
              <a:rPr lang="en-US" sz="1350" dirty="0"/>
              <a:t>).</a:t>
            </a:r>
          </a:p>
        </p:txBody>
      </p:sp>
      <p:sp>
        <p:nvSpPr>
          <p:cNvPr id="26" name="Google Shape;212;p29">
            <a:extLst>
              <a:ext uri="{FF2B5EF4-FFF2-40B4-BE49-F238E27FC236}">
                <a16:creationId xmlns:a16="http://schemas.microsoft.com/office/drawing/2014/main" id="{5A04D341-FCF8-2648-B0AA-6D4990406B9C}"/>
              </a:ext>
            </a:extLst>
          </p:cNvPr>
          <p:cNvSpPr txBox="1"/>
          <p:nvPr/>
        </p:nvSpPr>
        <p:spPr>
          <a:xfrm>
            <a:off x="439045" y="2204052"/>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message, because it is the contract</a:t>
            </a:r>
            <a:endParaRPr sz="1050" dirty="0"/>
          </a:p>
        </p:txBody>
      </p:sp>
      <p:cxnSp>
        <p:nvCxnSpPr>
          <p:cNvPr id="27" name="Google Shape;209;p29">
            <a:extLst>
              <a:ext uri="{FF2B5EF4-FFF2-40B4-BE49-F238E27FC236}">
                <a16:creationId xmlns:a16="http://schemas.microsoft.com/office/drawing/2014/main" id="{DA9E03DC-6E6E-EA41-9BC9-F2C299DF9E87}"/>
              </a:ext>
            </a:extLst>
          </p:cNvPr>
          <p:cNvCxnSpPr>
            <a:cxnSpLocks/>
            <a:stCxn id="26" idx="3"/>
          </p:cNvCxnSpPr>
          <p:nvPr/>
        </p:nvCxnSpPr>
        <p:spPr>
          <a:xfrm>
            <a:off x="2221589" y="2515665"/>
            <a:ext cx="2367217" cy="68248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9" name="Google Shape;212;p29">
            <a:extLst>
              <a:ext uri="{FF2B5EF4-FFF2-40B4-BE49-F238E27FC236}">
                <a16:creationId xmlns:a16="http://schemas.microsoft.com/office/drawing/2014/main" id="{1B8EBAED-57F4-F443-9FD4-D30CDD2AFD54}"/>
              </a:ext>
            </a:extLst>
          </p:cNvPr>
          <p:cNvSpPr txBox="1"/>
          <p:nvPr/>
        </p:nvSpPr>
        <p:spPr>
          <a:xfrm>
            <a:off x="456368" y="4658139"/>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channel so we know where the message is flowing</a:t>
            </a:r>
            <a:endParaRPr sz="1050" dirty="0"/>
          </a:p>
        </p:txBody>
      </p:sp>
      <p:cxnSp>
        <p:nvCxnSpPr>
          <p:cNvPr id="30" name="Google Shape;209;p29">
            <a:extLst>
              <a:ext uri="{FF2B5EF4-FFF2-40B4-BE49-F238E27FC236}">
                <a16:creationId xmlns:a16="http://schemas.microsoft.com/office/drawing/2014/main" id="{90CF8C30-2835-E14A-9E71-937BB60BE9F2}"/>
              </a:ext>
            </a:extLst>
          </p:cNvPr>
          <p:cNvCxnSpPr>
            <a:cxnSpLocks/>
            <a:stCxn id="29" idx="3"/>
          </p:cNvCxnSpPr>
          <p:nvPr/>
        </p:nvCxnSpPr>
        <p:spPr>
          <a:xfrm flipV="1">
            <a:off x="2238912" y="3579644"/>
            <a:ext cx="2432326" cy="1390108"/>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3" name="Google Shape;212;p29">
            <a:extLst>
              <a:ext uri="{FF2B5EF4-FFF2-40B4-BE49-F238E27FC236}">
                <a16:creationId xmlns:a16="http://schemas.microsoft.com/office/drawing/2014/main" id="{B089C52D-743E-AB47-BD52-C5558CA34D15}"/>
              </a:ext>
            </a:extLst>
          </p:cNvPr>
          <p:cNvSpPr txBox="1"/>
          <p:nvPr/>
        </p:nvSpPr>
        <p:spPr>
          <a:xfrm>
            <a:off x="4534533" y="4816563"/>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protocol so we know how to send-receive</a:t>
            </a:r>
            <a:endParaRPr sz="1050" dirty="0"/>
          </a:p>
        </p:txBody>
      </p:sp>
      <p:cxnSp>
        <p:nvCxnSpPr>
          <p:cNvPr id="34" name="Google Shape;209;p29">
            <a:extLst>
              <a:ext uri="{FF2B5EF4-FFF2-40B4-BE49-F238E27FC236}">
                <a16:creationId xmlns:a16="http://schemas.microsoft.com/office/drawing/2014/main" id="{63C9C9FF-60FD-ED43-B6C6-9E52AA4264DC}"/>
              </a:ext>
            </a:extLst>
          </p:cNvPr>
          <p:cNvCxnSpPr>
            <a:cxnSpLocks/>
            <a:stCxn id="33" idx="0"/>
          </p:cNvCxnSpPr>
          <p:nvPr/>
        </p:nvCxnSpPr>
        <p:spPr>
          <a:xfrm flipH="1" flipV="1">
            <a:off x="4715312" y="3666894"/>
            <a:ext cx="710493" cy="1149669"/>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7" name="Google Shape;212;p29">
            <a:extLst>
              <a:ext uri="{FF2B5EF4-FFF2-40B4-BE49-F238E27FC236}">
                <a16:creationId xmlns:a16="http://schemas.microsoft.com/office/drawing/2014/main" id="{B2031A8B-4C1F-A14C-9B2F-ADFF9EC7FD41}"/>
              </a:ext>
            </a:extLst>
          </p:cNvPr>
          <p:cNvSpPr txBox="1"/>
          <p:nvPr/>
        </p:nvSpPr>
        <p:spPr>
          <a:xfrm>
            <a:off x="6858531" y="4274698"/>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who sends and </a:t>
            </a:r>
            <a:r>
              <a:rPr lang="en" sz="1050" dirty="0" err="1"/>
              <a:t>rece</a:t>
            </a:r>
            <a:r>
              <a:rPr lang="en-GB" sz="1050" dirty="0" err="1"/>
              <a:t>i</a:t>
            </a:r>
            <a:r>
              <a:rPr lang="en" sz="1050" dirty="0" err="1"/>
              <a:t>ves</a:t>
            </a:r>
            <a:r>
              <a:rPr lang="en" sz="1050" dirty="0"/>
              <a:t> to understand flow</a:t>
            </a:r>
            <a:endParaRPr sz="1050" dirty="0"/>
          </a:p>
        </p:txBody>
      </p:sp>
      <p:cxnSp>
        <p:nvCxnSpPr>
          <p:cNvPr id="38" name="Google Shape;209;p29">
            <a:extLst>
              <a:ext uri="{FF2B5EF4-FFF2-40B4-BE49-F238E27FC236}">
                <a16:creationId xmlns:a16="http://schemas.microsoft.com/office/drawing/2014/main" id="{6FB466F4-5EA9-7944-9D54-1CF1DE05B772}"/>
              </a:ext>
            </a:extLst>
          </p:cNvPr>
          <p:cNvCxnSpPr>
            <a:cxnSpLocks/>
            <a:stCxn id="37" idx="0"/>
          </p:cNvCxnSpPr>
          <p:nvPr/>
        </p:nvCxnSpPr>
        <p:spPr>
          <a:xfrm flipH="1" flipV="1">
            <a:off x="6620330" y="3465835"/>
            <a:ext cx="1129473" cy="808863"/>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3520787" y="3579644"/>
            <a:ext cx="4229016" cy="69505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140627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P spid="3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12E1EF-A415-4C4B-A653-1D8EC2BB3490}"/>
              </a:ext>
            </a:extLst>
          </p:cNvPr>
          <p:cNvSpPr/>
          <p:nvPr/>
        </p:nvSpPr>
        <p:spPr>
          <a:xfrm>
            <a:off x="735121" y="2046822"/>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Endpoint – Documenting the Contract</a:t>
            </a:r>
            <a:endParaRPr sz="1350" dirty="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0" name="Google Shape;203;p29">
            <a:extLst>
              <a:ext uri="{FF2B5EF4-FFF2-40B4-BE49-F238E27FC236}">
                <a16:creationId xmlns:a16="http://schemas.microsoft.com/office/drawing/2014/main" id="{7C2655C2-761D-7445-91E1-EA7BAD628B43}"/>
              </a:ext>
            </a:extLst>
          </p:cNvPr>
          <p:cNvSpPr txBox="1"/>
          <p:nvPr/>
        </p:nvSpPr>
        <p:spPr>
          <a:xfrm>
            <a:off x="3120349" y="3371625"/>
            <a:ext cx="1145234"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11" name="Google Shape;204;p29">
            <a:extLst>
              <a:ext uri="{FF2B5EF4-FFF2-40B4-BE49-F238E27FC236}">
                <a16:creationId xmlns:a16="http://schemas.microsoft.com/office/drawing/2014/main" id="{945091C9-97BF-DF4E-AC97-DE6FED4C6BA6}"/>
              </a:ext>
            </a:extLst>
          </p:cNvPr>
          <p:cNvSpPr txBox="1"/>
          <p:nvPr/>
        </p:nvSpPr>
        <p:spPr>
          <a:xfrm>
            <a:off x="4265584" y="2848170"/>
            <a:ext cx="492525" cy="230810"/>
          </a:xfrm>
          <a:prstGeom prst="rect">
            <a:avLst/>
          </a:prstGeom>
          <a:noFill/>
          <a:ln>
            <a:noFill/>
          </a:ln>
        </p:spPr>
        <p:txBody>
          <a:bodyPr spcFirstLastPara="1" wrap="square" lIns="68569" tIns="68569" rIns="68569" bIns="68569" anchor="t" anchorCtr="0">
            <a:spAutoFit/>
          </a:bodyPr>
          <a:lstStyle/>
          <a:p>
            <a:r>
              <a:rPr lang="en" sz="600"/>
              <a:t>Upstream</a:t>
            </a:r>
            <a:endParaRPr sz="600"/>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sp>
        <p:nvSpPr>
          <p:cNvPr id="14" name="Google Shape;207;p29">
            <a:extLst>
              <a:ext uri="{FF2B5EF4-FFF2-40B4-BE49-F238E27FC236}">
                <a16:creationId xmlns:a16="http://schemas.microsoft.com/office/drawing/2014/main" id="{C0894513-13F6-C040-B23B-AC920389D06A}"/>
              </a:ext>
            </a:extLst>
          </p:cNvPr>
          <p:cNvSpPr txBox="1"/>
          <p:nvPr/>
        </p:nvSpPr>
        <p:spPr>
          <a:xfrm>
            <a:off x="934755" y="2284303"/>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cxnSp>
        <p:nvCxnSpPr>
          <p:cNvPr id="15" name="Google Shape;208;p29">
            <a:extLst>
              <a:ext uri="{FF2B5EF4-FFF2-40B4-BE49-F238E27FC236}">
                <a16:creationId xmlns:a16="http://schemas.microsoft.com/office/drawing/2014/main" id="{6F0FD18A-4743-D947-8CA2-CE510A1072F6}"/>
              </a:ext>
            </a:extLst>
          </p:cNvPr>
          <p:cNvCxnSpPr>
            <a:cxnSpLocks/>
            <a:stCxn id="17" idx="0"/>
          </p:cNvCxnSpPr>
          <p:nvPr/>
        </p:nvCxnSpPr>
        <p:spPr>
          <a:xfrm flipH="1">
            <a:off x="4155555" y="3465835"/>
            <a:ext cx="1110283" cy="1481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9" name="Google Shape;212;p29">
            <a:extLst>
              <a:ext uri="{FF2B5EF4-FFF2-40B4-BE49-F238E27FC236}">
                <a16:creationId xmlns:a16="http://schemas.microsoft.com/office/drawing/2014/main" id="{6F65ACF6-BB8C-9045-9783-30C648B85C3A}"/>
              </a:ext>
            </a:extLst>
          </p:cNvPr>
          <p:cNvSpPr txBox="1"/>
          <p:nvPr/>
        </p:nvSpPr>
        <p:spPr>
          <a:xfrm>
            <a:off x="3788523" y="1231387"/>
            <a:ext cx="2156318"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lvl="0"/>
            <a:r>
              <a:rPr lang="en" sz="1050" dirty="0"/>
              <a:t>An </a:t>
            </a:r>
            <a:r>
              <a:rPr lang="en" sz="1050" b="1" dirty="0"/>
              <a:t>endpoint </a:t>
            </a:r>
            <a:r>
              <a:rPr lang="en" sz="1050" dirty="0"/>
              <a:t>is </a:t>
            </a:r>
            <a:r>
              <a:rPr lang="en-GB" sz="1050" dirty="0"/>
              <a:t>where</a:t>
            </a:r>
            <a:r>
              <a:rPr lang="en-GB" sz="1050" b="1" dirty="0"/>
              <a:t> messages should be sent, how they should be sent, and what the messages should look like</a:t>
            </a:r>
            <a:r>
              <a:rPr lang="en-GB" sz="1050" dirty="0"/>
              <a:t>. </a:t>
            </a:r>
            <a:r>
              <a:rPr lang="en" sz="1050" dirty="0"/>
              <a:t>What </a:t>
            </a:r>
            <a:r>
              <a:rPr lang="en" sz="1050" i="1" dirty="0"/>
              <a:t>promises</a:t>
            </a:r>
            <a:r>
              <a:rPr lang="en" sz="1050" dirty="0"/>
              <a:t> do we make.</a:t>
            </a:r>
            <a:endParaRPr sz="1050" dirty="0"/>
          </a:p>
        </p:txBody>
      </p:sp>
      <p:sp>
        <p:nvSpPr>
          <p:cNvPr id="21" name="Google Shape;207;p29">
            <a:extLst>
              <a:ext uri="{FF2B5EF4-FFF2-40B4-BE49-F238E27FC236}">
                <a16:creationId xmlns:a16="http://schemas.microsoft.com/office/drawing/2014/main" id="{3C47584F-5D37-7D40-BD12-726A76EBCA2E}"/>
              </a:ext>
            </a:extLst>
          </p:cNvPr>
          <p:cNvSpPr txBox="1"/>
          <p:nvPr/>
        </p:nvSpPr>
        <p:spPr>
          <a:xfrm>
            <a:off x="934755" y="3791010"/>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22" name="Google Shape;207;p29">
            <a:extLst>
              <a:ext uri="{FF2B5EF4-FFF2-40B4-BE49-F238E27FC236}">
                <a16:creationId xmlns:a16="http://schemas.microsoft.com/office/drawing/2014/main" id="{B78C5B94-B95E-D34B-867E-FEC81E870065}"/>
              </a:ext>
            </a:extLst>
          </p:cNvPr>
          <p:cNvSpPr txBox="1"/>
          <p:nvPr/>
        </p:nvSpPr>
        <p:spPr>
          <a:xfrm>
            <a:off x="936770" y="4413677"/>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23" name="Google Shape;207;p29">
            <a:extLst>
              <a:ext uri="{FF2B5EF4-FFF2-40B4-BE49-F238E27FC236}">
                <a16:creationId xmlns:a16="http://schemas.microsoft.com/office/drawing/2014/main" id="{55370121-ADD9-474F-BA27-632D81A7667C}"/>
              </a:ext>
            </a:extLst>
          </p:cNvPr>
          <p:cNvSpPr txBox="1"/>
          <p:nvPr/>
        </p:nvSpPr>
        <p:spPr>
          <a:xfrm>
            <a:off x="934755" y="2840825"/>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25" name="Straight Arrow Connector 24">
            <a:extLst>
              <a:ext uri="{FF2B5EF4-FFF2-40B4-BE49-F238E27FC236}">
                <a16:creationId xmlns:a16="http://schemas.microsoft.com/office/drawing/2014/main" id="{2E7C1D03-9C82-7A42-9A8C-DD67B46096C0}"/>
              </a:ext>
            </a:extLst>
          </p:cNvPr>
          <p:cNvCxnSpPr>
            <a:stCxn id="19" idx="1"/>
            <a:endCxn id="14" idx="3"/>
          </p:cNvCxnSpPr>
          <p:nvPr/>
        </p:nvCxnSpPr>
        <p:spPr>
          <a:xfrm flipH="1">
            <a:off x="2658650" y="1704583"/>
            <a:ext cx="1129873" cy="7412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9">
            <a:extLst>
              <a:ext uri="{FF2B5EF4-FFF2-40B4-BE49-F238E27FC236}">
                <a16:creationId xmlns:a16="http://schemas.microsoft.com/office/drawing/2014/main" id="{5E5D6696-FAF8-5443-8420-BCB1D81F85E5}"/>
              </a:ext>
            </a:extLst>
          </p:cNvPr>
          <p:cNvSpPr txBox="1"/>
          <p:nvPr/>
        </p:nvSpPr>
        <p:spPr>
          <a:xfrm>
            <a:off x="3397387" y="4270337"/>
            <a:ext cx="232195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channel </a:t>
            </a:r>
            <a:r>
              <a:rPr lang="en" sz="1050" dirty="0"/>
              <a:t>is the logical pipe over which messages flow. It is our address.</a:t>
            </a:r>
            <a:endParaRPr sz="1050" dirty="0"/>
          </a:p>
        </p:txBody>
      </p:sp>
      <p:cxnSp>
        <p:nvCxnSpPr>
          <p:cNvPr id="27" name="Straight Arrow Connector 26">
            <a:extLst>
              <a:ext uri="{FF2B5EF4-FFF2-40B4-BE49-F238E27FC236}">
                <a16:creationId xmlns:a16="http://schemas.microsoft.com/office/drawing/2014/main" id="{F7F67DC3-FD67-114B-8BCE-8ED015F4C3A4}"/>
              </a:ext>
            </a:extLst>
          </p:cNvPr>
          <p:cNvCxnSpPr>
            <a:cxnSpLocks/>
            <a:stCxn id="26" idx="1"/>
            <a:endCxn id="21" idx="3"/>
          </p:cNvCxnSpPr>
          <p:nvPr/>
        </p:nvCxnSpPr>
        <p:spPr>
          <a:xfrm flipH="1" flipV="1">
            <a:off x="2658650" y="3952582"/>
            <a:ext cx="738737" cy="54857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12;p29">
            <a:extLst>
              <a:ext uri="{FF2B5EF4-FFF2-40B4-BE49-F238E27FC236}">
                <a16:creationId xmlns:a16="http://schemas.microsoft.com/office/drawing/2014/main" id="{677607BE-FC58-4E49-9652-B2476B19C65A}"/>
              </a:ext>
            </a:extLst>
          </p:cNvPr>
          <p:cNvSpPr txBox="1"/>
          <p:nvPr/>
        </p:nvSpPr>
        <p:spPr>
          <a:xfrm>
            <a:off x="3387923" y="2329345"/>
            <a:ext cx="249345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An </a:t>
            </a:r>
            <a:r>
              <a:rPr lang="en" sz="1050" b="1" dirty="0"/>
              <a:t>message </a:t>
            </a:r>
            <a:r>
              <a:rPr lang="en" sz="1050" dirty="0"/>
              <a:t>is data that we send or receive</a:t>
            </a:r>
            <a:endParaRPr sz="1050" dirty="0"/>
          </a:p>
        </p:txBody>
      </p:sp>
      <p:cxnSp>
        <p:nvCxnSpPr>
          <p:cNvPr id="33" name="Straight Arrow Connector 32">
            <a:extLst>
              <a:ext uri="{FF2B5EF4-FFF2-40B4-BE49-F238E27FC236}">
                <a16:creationId xmlns:a16="http://schemas.microsoft.com/office/drawing/2014/main" id="{583F865F-CD6C-F74A-B4FD-EC918E7D8759}"/>
              </a:ext>
            </a:extLst>
          </p:cNvPr>
          <p:cNvCxnSpPr>
            <a:cxnSpLocks/>
            <a:stCxn id="32" idx="1"/>
            <a:endCxn id="23" idx="3"/>
          </p:cNvCxnSpPr>
          <p:nvPr/>
        </p:nvCxnSpPr>
        <p:spPr>
          <a:xfrm flipH="1">
            <a:off x="2658650" y="2479375"/>
            <a:ext cx="729273" cy="52302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12;p29">
            <a:extLst>
              <a:ext uri="{FF2B5EF4-FFF2-40B4-BE49-F238E27FC236}">
                <a16:creationId xmlns:a16="http://schemas.microsoft.com/office/drawing/2014/main" id="{DC3FAAFF-F3B2-654C-9F3D-0972CE7CF34C}"/>
              </a:ext>
            </a:extLst>
          </p:cNvPr>
          <p:cNvSpPr txBox="1"/>
          <p:nvPr/>
        </p:nvSpPr>
        <p:spPr>
          <a:xfrm>
            <a:off x="3504911" y="4903602"/>
            <a:ext cx="232195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binding </a:t>
            </a:r>
            <a:r>
              <a:rPr lang="en" sz="1050" dirty="0"/>
              <a:t>is the details of how we implement the channel: what transport and encoding does the service support that allows messages to flow for example AMQP and Plain/Text.</a:t>
            </a:r>
            <a:endParaRPr sz="1050" dirty="0"/>
          </a:p>
        </p:txBody>
      </p:sp>
      <p:cxnSp>
        <p:nvCxnSpPr>
          <p:cNvPr id="37" name="Straight Arrow Connector 36">
            <a:extLst>
              <a:ext uri="{FF2B5EF4-FFF2-40B4-BE49-F238E27FC236}">
                <a16:creationId xmlns:a16="http://schemas.microsoft.com/office/drawing/2014/main" id="{41DE266C-F435-494C-A93C-6E30E0CF5685}"/>
              </a:ext>
            </a:extLst>
          </p:cNvPr>
          <p:cNvCxnSpPr>
            <a:cxnSpLocks/>
            <a:stCxn id="36" idx="1"/>
            <a:endCxn id="22" idx="3"/>
          </p:cNvCxnSpPr>
          <p:nvPr/>
        </p:nvCxnSpPr>
        <p:spPr>
          <a:xfrm flipH="1" flipV="1">
            <a:off x="2660665" y="4575249"/>
            <a:ext cx="844246" cy="80154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09D132-CD99-BE4B-A725-AB8A9EE4F904}"/>
              </a:ext>
            </a:extLst>
          </p:cNvPr>
          <p:cNvCxnSpPr>
            <a:cxnSpLocks/>
            <a:endCxn id="22" idx="0"/>
          </p:cNvCxnSpPr>
          <p:nvPr/>
        </p:nvCxnSpPr>
        <p:spPr>
          <a:xfrm>
            <a:off x="1796703" y="4081375"/>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Google Shape;212;p29">
            <a:extLst>
              <a:ext uri="{FF2B5EF4-FFF2-40B4-BE49-F238E27FC236}">
                <a16:creationId xmlns:a16="http://schemas.microsoft.com/office/drawing/2014/main" id="{32C9FBE3-0978-B84C-8EC6-728E8A4F1733}"/>
              </a:ext>
            </a:extLst>
          </p:cNvPr>
          <p:cNvSpPr txBox="1"/>
          <p:nvPr/>
        </p:nvSpPr>
        <p:spPr>
          <a:xfrm>
            <a:off x="6305573" y="5193330"/>
            <a:ext cx="239300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 principle you can have </a:t>
            </a:r>
            <a:r>
              <a:rPr lang="en" sz="1050" b="1" dirty="0"/>
              <a:t>multiple</a:t>
            </a:r>
            <a:r>
              <a:rPr lang="en" sz="1050" dirty="0"/>
              <a:t> </a:t>
            </a:r>
            <a:r>
              <a:rPr lang="en" sz="1050" b="1" dirty="0"/>
              <a:t>bindings</a:t>
            </a:r>
            <a:r>
              <a:rPr lang="en" sz="1050" dirty="0"/>
              <a:t> for a </a:t>
            </a:r>
            <a:r>
              <a:rPr lang="en" sz="1050" b="1" dirty="0"/>
              <a:t>channel</a:t>
            </a:r>
            <a:r>
              <a:rPr lang="en" sz="1050" dirty="0"/>
              <a:t>.</a:t>
            </a:r>
            <a:endParaRPr sz="1050" dirty="0"/>
          </a:p>
        </p:txBody>
      </p:sp>
      <p:sp>
        <p:nvSpPr>
          <p:cNvPr id="7" name="TextBox 6">
            <a:extLst>
              <a:ext uri="{FF2B5EF4-FFF2-40B4-BE49-F238E27FC236}">
                <a16:creationId xmlns:a16="http://schemas.microsoft.com/office/drawing/2014/main" id="{42BB1908-37C2-5B45-B830-7C5EB135597E}"/>
              </a:ext>
            </a:extLst>
          </p:cNvPr>
          <p:cNvSpPr txBox="1"/>
          <p:nvPr/>
        </p:nvSpPr>
        <p:spPr>
          <a:xfrm>
            <a:off x="934755" y="3196001"/>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29" name="TextBox 28">
            <a:extLst>
              <a:ext uri="{FF2B5EF4-FFF2-40B4-BE49-F238E27FC236}">
                <a16:creationId xmlns:a16="http://schemas.microsoft.com/office/drawing/2014/main" id="{FA7E170A-5E36-BD41-96CB-B52C06B4F62B}"/>
              </a:ext>
            </a:extLst>
          </p:cNvPr>
          <p:cNvSpPr txBox="1"/>
          <p:nvPr/>
        </p:nvSpPr>
        <p:spPr>
          <a:xfrm>
            <a:off x="938449" y="3449637"/>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sp>
        <p:nvSpPr>
          <p:cNvPr id="30" name="Google Shape;212;p29">
            <a:extLst>
              <a:ext uri="{FF2B5EF4-FFF2-40B4-BE49-F238E27FC236}">
                <a16:creationId xmlns:a16="http://schemas.microsoft.com/office/drawing/2014/main" id="{B0F5F904-34D0-0D40-A930-66CACB2CEC43}"/>
              </a:ext>
            </a:extLst>
          </p:cNvPr>
          <p:cNvSpPr txBox="1"/>
          <p:nvPr/>
        </p:nvSpPr>
        <p:spPr>
          <a:xfrm>
            <a:off x="6727633" y="2216118"/>
            <a:ext cx="186334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will need to agree what the metadata – the </a:t>
            </a:r>
            <a:r>
              <a:rPr lang="en" sz="1050" b="1" dirty="0"/>
              <a:t>headers</a:t>
            </a:r>
            <a:r>
              <a:rPr lang="en" sz="1050" dirty="0"/>
              <a:t> are – and we will need to agree the </a:t>
            </a:r>
            <a:r>
              <a:rPr lang="en" sz="1050" i="1" dirty="0"/>
              <a:t>encoding</a:t>
            </a:r>
            <a:r>
              <a:rPr lang="en" sz="1050" dirty="0"/>
              <a:t> and </a:t>
            </a:r>
            <a:r>
              <a:rPr lang="en" sz="1050" i="1" dirty="0"/>
              <a:t>schema</a:t>
            </a:r>
            <a:r>
              <a:rPr lang="en" sz="1050" dirty="0"/>
              <a:t> of the </a:t>
            </a:r>
            <a:r>
              <a:rPr lang="en" sz="1050" b="1" dirty="0"/>
              <a:t>body</a:t>
            </a:r>
            <a:r>
              <a:rPr lang="en" sz="1050" dirty="0"/>
              <a:t>.</a:t>
            </a:r>
            <a:endParaRPr sz="1050" dirty="0"/>
          </a:p>
        </p:txBody>
      </p:sp>
      <p:cxnSp>
        <p:nvCxnSpPr>
          <p:cNvPr id="31" name="Straight Arrow Connector 30">
            <a:extLst>
              <a:ext uri="{FF2B5EF4-FFF2-40B4-BE49-F238E27FC236}">
                <a16:creationId xmlns:a16="http://schemas.microsoft.com/office/drawing/2014/main" id="{9D4BA2FF-204B-B94D-86EF-A38BF4E9F97F}"/>
              </a:ext>
            </a:extLst>
          </p:cNvPr>
          <p:cNvCxnSpPr>
            <a:cxnSpLocks/>
            <a:stCxn id="30" idx="1"/>
          </p:cNvCxnSpPr>
          <p:nvPr/>
        </p:nvCxnSpPr>
        <p:spPr>
          <a:xfrm flipH="1">
            <a:off x="3649989" y="2689314"/>
            <a:ext cx="3077644" cy="7127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4BD98-615D-2B4B-895F-86332DE55716}"/>
              </a:ext>
            </a:extLst>
          </p:cNvPr>
          <p:cNvCxnSpPr>
            <a:cxnSpLocks/>
            <a:stCxn id="32" idx="3"/>
            <a:endCxn id="30" idx="1"/>
          </p:cNvCxnSpPr>
          <p:nvPr/>
        </p:nvCxnSpPr>
        <p:spPr>
          <a:xfrm>
            <a:off x="5881373" y="2479375"/>
            <a:ext cx="846260" cy="209939"/>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79C838-E13A-3E47-8373-40D561CE6A6F}"/>
              </a:ext>
            </a:extLst>
          </p:cNvPr>
          <p:cNvCxnSpPr>
            <a:cxnSpLocks/>
            <a:endCxn id="45" idx="1"/>
          </p:cNvCxnSpPr>
          <p:nvPr/>
        </p:nvCxnSpPr>
        <p:spPr>
          <a:xfrm>
            <a:off x="5826862" y="5376797"/>
            <a:ext cx="478711" cy="4735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0C98FF4-7549-9543-BD12-B6F51E572AAF}"/>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82347551-04AF-3C4F-A388-FCB374DC3158}"/>
              </a:ext>
            </a:extLst>
          </p:cNvPr>
          <p:cNvSpPr>
            <a:spLocks noGrp="1"/>
          </p:cNvSpPr>
          <p:nvPr>
            <p:ph type="sldNum" sz="quarter" idx="12"/>
          </p:nvPr>
        </p:nvSpPr>
        <p:spPr/>
        <p:txBody>
          <a:bodyPr/>
          <a:lstStyle/>
          <a:p>
            <a:fld id="{53C7D256-7CB4-8D4B-B359-120D79D46DFF}" type="slidenum">
              <a:rPr lang="en-US" smtClean="0"/>
              <a:t>107</a:t>
            </a:fld>
            <a:endParaRPr lang="en-US"/>
          </a:p>
        </p:txBody>
      </p:sp>
    </p:spTree>
    <p:extLst>
      <p:ext uri="{BB962C8B-B14F-4D97-AF65-F5344CB8AC3E}">
        <p14:creationId xmlns:p14="http://schemas.microsoft.com/office/powerpoint/2010/main" val="1425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P spid="22" grpId="0" animBg="1"/>
      <p:bldP spid="23" grpId="0" animBg="1"/>
      <p:bldP spid="26" grpId="0" animBg="1"/>
      <p:bldP spid="32" grpId="0" animBg="1"/>
      <p:bldP spid="36" grpId="0" animBg="1"/>
      <p:bldP spid="45" grpId="0" animBg="1"/>
      <p:bldP spid="7" grpId="0" animBg="1"/>
      <p:bldP spid="29" grpId="0" animBg="1"/>
      <p:bldP spid="3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83058-CFBB-9D40-BF87-3296723BCE01}"/>
              </a:ext>
            </a:extLst>
          </p:cNvPr>
          <p:cNvPicPr>
            <a:picLocks noChangeAspect="1"/>
          </p:cNvPicPr>
          <p:nvPr/>
        </p:nvPicPr>
        <p:blipFill>
          <a:blip r:embed="rId2"/>
          <a:stretch>
            <a:fillRect/>
          </a:stretch>
        </p:blipFill>
        <p:spPr>
          <a:xfrm>
            <a:off x="381000" y="1308109"/>
            <a:ext cx="8763000" cy="4434590"/>
          </a:xfrm>
          <a:prstGeom prst="rect">
            <a:avLst/>
          </a:prstGeom>
        </p:spPr>
      </p:pic>
      <p:sp>
        <p:nvSpPr>
          <p:cNvPr id="7" name="Footer Placeholder 6">
            <a:extLst>
              <a:ext uri="{FF2B5EF4-FFF2-40B4-BE49-F238E27FC236}">
                <a16:creationId xmlns:a16="http://schemas.microsoft.com/office/drawing/2014/main" id="{ADB6F3A8-26AF-A447-9B89-C235883834ED}"/>
              </a:ext>
            </a:extLst>
          </p:cNvPr>
          <p:cNvSpPr>
            <a:spLocks noGrp="1"/>
          </p:cNvSpPr>
          <p:nvPr>
            <p:ph type="ftr" sz="quarter" idx="11"/>
          </p:nvPr>
        </p:nvSpPr>
        <p:spPr/>
        <p:txBody>
          <a:bodyPr/>
          <a:lstStyle/>
          <a:p>
            <a:r>
              <a:rPr lang="en-US"/>
              <a:t>@ICooper</a:t>
            </a:r>
          </a:p>
        </p:txBody>
      </p:sp>
      <p:sp>
        <p:nvSpPr>
          <p:cNvPr id="8" name="Slide Number Placeholder 7">
            <a:extLst>
              <a:ext uri="{FF2B5EF4-FFF2-40B4-BE49-F238E27FC236}">
                <a16:creationId xmlns:a16="http://schemas.microsoft.com/office/drawing/2014/main" id="{2E3C7F51-8CA7-D54D-A91D-DB56695097B9}"/>
              </a:ext>
            </a:extLst>
          </p:cNvPr>
          <p:cNvSpPr>
            <a:spLocks noGrp="1"/>
          </p:cNvSpPr>
          <p:nvPr>
            <p:ph type="sldNum" sz="quarter" idx="12"/>
          </p:nvPr>
        </p:nvSpPr>
        <p:spPr/>
        <p:txBody>
          <a:bodyPr/>
          <a:lstStyle/>
          <a:p>
            <a:fld id="{53C7D256-7CB4-8D4B-B359-120D79D46DFF}" type="slidenum">
              <a:rPr lang="en-US" smtClean="0"/>
              <a:t>108</a:t>
            </a:fld>
            <a:endParaRPr lang="en-US"/>
          </a:p>
        </p:txBody>
      </p:sp>
    </p:spTree>
    <p:extLst>
      <p:ext uri="{BB962C8B-B14F-4D97-AF65-F5344CB8AC3E}">
        <p14:creationId xmlns:p14="http://schemas.microsoft.com/office/powerpoint/2010/main" val="6568318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3"/>
          </p:cNvCxnSpPr>
          <p:nvPr/>
        </p:nvCxnSpPr>
        <p:spPr>
          <a:xfrm>
            <a:off x="5615987" y="2678116"/>
            <a:ext cx="68582" cy="128029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4857389" y="1791079"/>
            <a:ext cx="1517195" cy="887984"/>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Elements (V2)</a:t>
            </a:r>
            <a:endParaRPr dirty="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5288398" y="2056921"/>
            <a:ext cx="723759" cy="276977"/>
          </a:xfrm>
          <a:prstGeom prst="rect">
            <a:avLst/>
          </a:prstGeom>
          <a:noFill/>
          <a:ln>
            <a:noFill/>
          </a:ln>
        </p:spPr>
        <p:txBody>
          <a:bodyPr spcFirstLastPara="1" wrap="square" lIns="68569" tIns="68569" rIns="68569" bIns="68569" anchor="t" anchorCtr="0">
            <a:spAutoFit/>
          </a:bodyPr>
          <a:lstStyle/>
          <a:p>
            <a:r>
              <a:rPr lang="en" sz="900" u="sng" dirty="0"/>
              <a:t>Application</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3912941" y="3130578"/>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5029360" y="3904740"/>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24" name="Google Shape;200;p29">
            <a:extLst>
              <a:ext uri="{FF2B5EF4-FFF2-40B4-BE49-F238E27FC236}">
                <a16:creationId xmlns:a16="http://schemas.microsoft.com/office/drawing/2014/main" id="{3430FB8B-FB9B-964A-A4BF-6713E3CBA7DB}"/>
              </a:ext>
            </a:extLst>
          </p:cNvPr>
          <p:cNvSpPr txBox="1"/>
          <p:nvPr/>
        </p:nvSpPr>
        <p:spPr>
          <a:xfrm>
            <a:off x="5448885" y="4225089"/>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6588208" y="2270316"/>
            <a:ext cx="2156318" cy="623225"/>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acts as a producer (sends messages) or a consumer (receives messages)</a:t>
            </a:r>
            <a:endParaRPr sz="1050" dirty="0"/>
          </a:p>
        </p:txBody>
      </p:sp>
      <p:sp>
        <p:nvSpPr>
          <p:cNvPr id="31" name="Google Shape;212;p29">
            <a:extLst>
              <a:ext uri="{FF2B5EF4-FFF2-40B4-BE49-F238E27FC236}">
                <a16:creationId xmlns:a16="http://schemas.microsoft.com/office/drawing/2014/main" id="{E6D36B3F-347D-1849-892D-422BF60F8A72}"/>
              </a:ext>
            </a:extLst>
          </p:cNvPr>
          <p:cNvSpPr txBox="1"/>
          <p:nvPr/>
        </p:nvSpPr>
        <p:spPr>
          <a:xfrm>
            <a:off x="1933125" y="4962662"/>
            <a:ext cx="2156318" cy="623225"/>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cxnSp>
        <p:nvCxnSpPr>
          <p:cNvPr id="33" name="Straight Arrow Connector 32">
            <a:extLst>
              <a:ext uri="{FF2B5EF4-FFF2-40B4-BE49-F238E27FC236}">
                <a16:creationId xmlns:a16="http://schemas.microsoft.com/office/drawing/2014/main" id="{768725B4-D56E-0640-AC0E-875EFAEF8EF6}"/>
              </a:ext>
            </a:extLst>
          </p:cNvPr>
          <p:cNvCxnSpPr>
            <a:cxnSpLocks/>
            <a:endCxn id="37" idx="2"/>
          </p:cNvCxnSpPr>
          <p:nvPr/>
        </p:nvCxnSpPr>
        <p:spPr>
          <a:xfrm flipV="1">
            <a:off x="3468643" y="3618076"/>
            <a:ext cx="867374" cy="137039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3900467" y="3365235"/>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4194650" y="3364183"/>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1593786" y="4316109"/>
            <a:ext cx="2156318" cy="300060"/>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Messages are sent by operations</a:t>
            </a:r>
            <a:endParaRPr sz="1050" dirty="0"/>
          </a:p>
        </p:txBody>
      </p:sp>
      <p:cxnSp>
        <p:nvCxnSpPr>
          <p:cNvPr id="44" name="Straight Arrow Connector 43">
            <a:extLst>
              <a:ext uri="{FF2B5EF4-FFF2-40B4-BE49-F238E27FC236}">
                <a16:creationId xmlns:a16="http://schemas.microsoft.com/office/drawing/2014/main" id="{E7394D82-622D-1944-86D4-9C5E3A902525}"/>
              </a:ext>
            </a:extLst>
          </p:cNvPr>
          <p:cNvCxnSpPr>
            <a:cxnSpLocks/>
            <a:stCxn id="40" idx="0"/>
          </p:cNvCxnSpPr>
          <p:nvPr/>
        </p:nvCxnSpPr>
        <p:spPr>
          <a:xfrm flipV="1">
            <a:off x="2671945" y="3683482"/>
            <a:ext cx="1511256" cy="632627"/>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7" name="Google Shape;212;p29">
            <a:extLst>
              <a:ext uri="{FF2B5EF4-FFF2-40B4-BE49-F238E27FC236}">
                <a16:creationId xmlns:a16="http://schemas.microsoft.com/office/drawing/2014/main" id="{1150BB5B-6FD6-AF4B-9D99-74B53FB1372B}"/>
              </a:ext>
            </a:extLst>
          </p:cNvPr>
          <p:cNvSpPr txBox="1"/>
          <p:nvPr/>
        </p:nvSpPr>
        <p:spPr>
          <a:xfrm>
            <a:off x="7045024" y="3854467"/>
            <a:ext cx="1882772"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5166037" y="5030542"/>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4603117" y="3310656"/>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5906421" y="4085289"/>
            <a:ext cx="1138603" cy="111585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5343501" y="3481262"/>
            <a:ext cx="1701523" cy="604027"/>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a:xfrm>
            <a:off x="2972899" y="5656900"/>
            <a:ext cx="3086100" cy="273844"/>
          </a:xfrm>
        </p:spPr>
        <p:txBody>
          <a:bodyPr/>
          <a:lstStyle/>
          <a:p>
            <a:r>
              <a:rPr lang="en-US" dirty="0"/>
              <a:t>Ian 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a:xfrm>
            <a:off x="6870395" y="5638101"/>
            <a:ext cx="2057400" cy="273844"/>
          </a:xfrm>
        </p:spPr>
        <p:txBody>
          <a:bodyPr/>
          <a:lstStyle/>
          <a:p>
            <a:fld id="{53C7D256-7CB4-8D4B-B359-120D79D46DFF}" type="slidenum">
              <a:rPr lang="en-US" smtClean="0"/>
              <a:t>109</a:t>
            </a:fld>
            <a:endParaRPr lang="en-US" dirty="0"/>
          </a:p>
        </p:txBody>
      </p:sp>
      <p:sp>
        <p:nvSpPr>
          <p:cNvPr id="30" name="Google Shape;195;p29">
            <a:extLst>
              <a:ext uri="{FF2B5EF4-FFF2-40B4-BE49-F238E27FC236}">
                <a16:creationId xmlns:a16="http://schemas.microsoft.com/office/drawing/2014/main" id="{EDA6139A-75CC-94C4-3725-9EAABC613162}"/>
              </a:ext>
            </a:extLst>
          </p:cNvPr>
          <p:cNvSpPr/>
          <p:nvPr/>
        </p:nvSpPr>
        <p:spPr>
          <a:xfrm>
            <a:off x="2844346" y="1781353"/>
            <a:ext cx="1517195" cy="887984"/>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9" name="Google Shape;200;p29">
            <a:extLst>
              <a:ext uri="{FF2B5EF4-FFF2-40B4-BE49-F238E27FC236}">
                <a16:creationId xmlns:a16="http://schemas.microsoft.com/office/drawing/2014/main" id="{6275FFA0-41D5-782F-5197-6942A29D942D}"/>
              </a:ext>
            </a:extLst>
          </p:cNvPr>
          <p:cNvSpPr txBox="1"/>
          <p:nvPr/>
        </p:nvSpPr>
        <p:spPr>
          <a:xfrm>
            <a:off x="3289283" y="2041740"/>
            <a:ext cx="627320" cy="276977"/>
          </a:xfrm>
          <a:prstGeom prst="rect">
            <a:avLst/>
          </a:prstGeom>
          <a:noFill/>
          <a:ln>
            <a:noFill/>
          </a:ln>
        </p:spPr>
        <p:txBody>
          <a:bodyPr spcFirstLastPara="1" wrap="square" lIns="68569" tIns="68569" rIns="68569" bIns="68569" anchor="t" anchorCtr="0">
            <a:spAutoFit/>
          </a:bodyPr>
          <a:lstStyle/>
          <a:p>
            <a:r>
              <a:rPr lang="en" sz="900" u="sng" dirty="0"/>
              <a:t>Channels</a:t>
            </a:r>
            <a:endParaRPr sz="900" u="sng" dirty="0"/>
          </a:p>
        </p:txBody>
      </p:sp>
      <p:sp>
        <p:nvSpPr>
          <p:cNvPr id="42" name="Google Shape;195;p29">
            <a:extLst>
              <a:ext uri="{FF2B5EF4-FFF2-40B4-BE49-F238E27FC236}">
                <a16:creationId xmlns:a16="http://schemas.microsoft.com/office/drawing/2014/main" id="{52B68ACC-B7F6-34E7-0654-17C55C558020}"/>
              </a:ext>
            </a:extLst>
          </p:cNvPr>
          <p:cNvSpPr/>
          <p:nvPr/>
        </p:nvSpPr>
        <p:spPr>
          <a:xfrm>
            <a:off x="1766859" y="3005454"/>
            <a:ext cx="1517195" cy="899286"/>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3" name="Google Shape;200;p29">
            <a:extLst>
              <a:ext uri="{FF2B5EF4-FFF2-40B4-BE49-F238E27FC236}">
                <a16:creationId xmlns:a16="http://schemas.microsoft.com/office/drawing/2014/main" id="{98D5D99A-9F7D-CF99-E671-4F46F3D1E784}"/>
              </a:ext>
            </a:extLst>
          </p:cNvPr>
          <p:cNvSpPr txBox="1"/>
          <p:nvPr/>
        </p:nvSpPr>
        <p:spPr>
          <a:xfrm>
            <a:off x="2211796" y="3265842"/>
            <a:ext cx="668759" cy="276977"/>
          </a:xfrm>
          <a:prstGeom prst="rect">
            <a:avLst/>
          </a:prstGeom>
          <a:noFill/>
          <a:ln>
            <a:noFill/>
          </a:ln>
        </p:spPr>
        <p:txBody>
          <a:bodyPr spcFirstLastPara="1" wrap="square" lIns="68569" tIns="68569" rIns="68569" bIns="68569" anchor="t" anchorCtr="0">
            <a:spAutoFit/>
          </a:bodyPr>
          <a:lstStyle/>
          <a:p>
            <a:r>
              <a:rPr lang="en" sz="900" u="sng" dirty="0"/>
              <a:t>Operations</a:t>
            </a:r>
            <a:endParaRPr sz="900" u="sng" dirty="0"/>
          </a:p>
        </p:txBody>
      </p:sp>
      <p:cxnSp>
        <p:nvCxnSpPr>
          <p:cNvPr id="62" name="Google Shape;208;p29">
            <a:extLst>
              <a:ext uri="{FF2B5EF4-FFF2-40B4-BE49-F238E27FC236}">
                <a16:creationId xmlns:a16="http://schemas.microsoft.com/office/drawing/2014/main" id="{8881EB0C-6107-DB65-2ED3-1A0C3A8E098E}"/>
              </a:ext>
            </a:extLst>
          </p:cNvPr>
          <p:cNvCxnSpPr>
            <a:cxnSpLocks/>
            <a:stCxn id="2" idx="2"/>
            <a:endCxn id="30" idx="0"/>
          </p:cNvCxnSpPr>
          <p:nvPr/>
        </p:nvCxnSpPr>
        <p:spPr>
          <a:xfrm flipH="1" flipV="1">
            <a:off x="4360276" y="2225345"/>
            <a:ext cx="501819" cy="9726"/>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cxnSp>
        <p:nvCxnSpPr>
          <p:cNvPr id="67" name="Google Shape;208;p29">
            <a:extLst>
              <a:ext uri="{FF2B5EF4-FFF2-40B4-BE49-F238E27FC236}">
                <a16:creationId xmlns:a16="http://schemas.microsoft.com/office/drawing/2014/main" id="{893E1544-676D-99CE-3635-5081593129BB}"/>
              </a:ext>
            </a:extLst>
          </p:cNvPr>
          <p:cNvCxnSpPr>
            <a:cxnSpLocks/>
            <a:stCxn id="30" idx="1"/>
            <a:endCxn id="42" idx="3"/>
          </p:cNvCxnSpPr>
          <p:nvPr/>
        </p:nvCxnSpPr>
        <p:spPr>
          <a:xfrm flipH="1">
            <a:off x="2525457" y="2668391"/>
            <a:ext cx="1077487" cy="38848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cxnSp>
        <p:nvCxnSpPr>
          <p:cNvPr id="71" name="Google Shape;208;p29">
            <a:extLst>
              <a:ext uri="{FF2B5EF4-FFF2-40B4-BE49-F238E27FC236}">
                <a16:creationId xmlns:a16="http://schemas.microsoft.com/office/drawing/2014/main" id="{A77BB489-639E-3490-452B-35DD4128EDDA}"/>
              </a:ext>
            </a:extLst>
          </p:cNvPr>
          <p:cNvCxnSpPr>
            <a:cxnSpLocks/>
            <a:stCxn id="42" idx="0"/>
          </p:cNvCxnSpPr>
          <p:nvPr/>
        </p:nvCxnSpPr>
        <p:spPr>
          <a:xfrm flipV="1">
            <a:off x="3282790" y="3364183"/>
            <a:ext cx="624014" cy="90914"/>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84" name="Folded Corner 83">
            <a:extLst>
              <a:ext uri="{FF2B5EF4-FFF2-40B4-BE49-F238E27FC236}">
                <a16:creationId xmlns:a16="http://schemas.microsoft.com/office/drawing/2014/main" id="{38CD5F99-396A-EDFA-FA77-3031D2F2F16D}"/>
              </a:ext>
            </a:extLst>
          </p:cNvPr>
          <p:cNvSpPr/>
          <p:nvPr/>
        </p:nvSpPr>
        <p:spPr>
          <a:xfrm>
            <a:off x="3971963" y="2521071"/>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85" name="Straight Arrow Connector 84">
            <a:extLst>
              <a:ext uri="{FF2B5EF4-FFF2-40B4-BE49-F238E27FC236}">
                <a16:creationId xmlns:a16="http://schemas.microsoft.com/office/drawing/2014/main" id="{F9C670C9-8972-B797-DEE0-FC3EDDE1787B}"/>
              </a:ext>
            </a:extLst>
          </p:cNvPr>
          <p:cNvCxnSpPr>
            <a:cxnSpLocks/>
            <a:stCxn id="57" idx="1"/>
            <a:endCxn id="84" idx="3"/>
          </p:cNvCxnSpPr>
          <p:nvPr/>
        </p:nvCxnSpPr>
        <p:spPr>
          <a:xfrm flipH="1" flipV="1">
            <a:off x="4712347" y="2691677"/>
            <a:ext cx="2332677" cy="139361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D375ECD7-E6CB-8A0B-070D-BE0CED73DFA1}"/>
              </a:ext>
            </a:extLst>
          </p:cNvPr>
          <p:cNvCxnSpPr>
            <a:cxnSpLocks/>
            <a:stCxn id="25" idx="1"/>
            <a:endCxn id="2" idx="0"/>
          </p:cNvCxnSpPr>
          <p:nvPr/>
        </p:nvCxnSpPr>
        <p:spPr>
          <a:xfrm flipH="1" flipV="1">
            <a:off x="6373320" y="2235071"/>
            <a:ext cx="214888" cy="346858"/>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4" name="Google Shape;212;p29">
            <a:extLst>
              <a:ext uri="{FF2B5EF4-FFF2-40B4-BE49-F238E27FC236}">
                <a16:creationId xmlns:a16="http://schemas.microsoft.com/office/drawing/2014/main" id="{54BD5757-EC58-16A8-5087-662E958BE4C1}"/>
              </a:ext>
            </a:extLst>
          </p:cNvPr>
          <p:cNvSpPr txBox="1"/>
          <p:nvPr/>
        </p:nvSpPr>
        <p:spPr>
          <a:xfrm>
            <a:off x="173678" y="1858724"/>
            <a:ext cx="2156318" cy="784808"/>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define a set of operations that clients can perform </a:t>
            </a:r>
          </a:p>
          <a:p>
            <a:pPr marL="214313" indent="-214313">
              <a:buFontTx/>
              <a:buChar char="-"/>
            </a:pPr>
            <a:r>
              <a:rPr lang="en" sz="1050" dirty="0"/>
              <a:t>publish, receive messages</a:t>
            </a:r>
          </a:p>
          <a:p>
            <a:pPr marL="214313" indent="-214313">
              <a:buFontTx/>
              <a:buChar char="-"/>
            </a:pPr>
            <a:r>
              <a:rPr lang="en-GB" sz="1050" dirty="0"/>
              <a:t>s</a:t>
            </a:r>
            <a:r>
              <a:rPr lang="en" sz="1050" dirty="0" err="1"/>
              <a:t>ubscribe</a:t>
            </a:r>
            <a:r>
              <a:rPr lang="en" sz="1050" dirty="0"/>
              <a:t>, send messages</a:t>
            </a:r>
            <a:endParaRPr sz="1050" dirty="0"/>
          </a:p>
        </p:txBody>
      </p:sp>
      <p:cxnSp>
        <p:nvCxnSpPr>
          <p:cNvPr id="99" name="Straight Arrow Connector 98">
            <a:extLst>
              <a:ext uri="{FF2B5EF4-FFF2-40B4-BE49-F238E27FC236}">
                <a16:creationId xmlns:a16="http://schemas.microsoft.com/office/drawing/2014/main" id="{7BF69857-BCF7-8D58-0631-3C9AB79E0F05}"/>
              </a:ext>
            </a:extLst>
          </p:cNvPr>
          <p:cNvCxnSpPr>
            <a:cxnSpLocks/>
            <a:stCxn id="94" idx="3"/>
            <a:endCxn id="30" idx="2"/>
          </p:cNvCxnSpPr>
          <p:nvPr/>
        </p:nvCxnSpPr>
        <p:spPr>
          <a:xfrm flipV="1">
            <a:off x="2329996" y="2225345"/>
            <a:ext cx="519056" cy="2578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49BAFF9-8654-F1EC-0F43-B3D6AA0F8D6B}"/>
              </a:ext>
            </a:extLst>
          </p:cNvPr>
          <p:cNvCxnSpPr>
            <a:cxnSpLocks/>
            <a:stCxn id="94" idx="3"/>
            <a:endCxn id="42" idx="3"/>
          </p:cNvCxnSpPr>
          <p:nvPr/>
        </p:nvCxnSpPr>
        <p:spPr>
          <a:xfrm>
            <a:off x="2329996" y="2251128"/>
            <a:ext cx="195461" cy="805744"/>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91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40" grpId="0" animBg="1"/>
      <p:bldP spid="57" grpId="0" animBg="1"/>
      <p:bldP spid="58" grpId="0" animBg="1"/>
      <p:bldP spid="59" grpId="0" animBg="1"/>
      <p:bldP spid="84" grpId="0" animBg="1"/>
      <p:bldP spid="9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928"/>
            <a:ext cx="8229600" cy="647095"/>
          </a:xfrm>
        </p:spPr>
        <p:txBody>
          <a:bodyPr>
            <a:normAutofit/>
          </a:bodyPr>
          <a:lstStyle/>
          <a:p>
            <a:pPr marL="0" indent="0" algn="ctr">
              <a:buNone/>
            </a:pPr>
            <a:r>
              <a:rPr lang="en-US" sz="2800" dirty="0">
                <a:latin typeface="Chalkboard" panose="03050602040202020205" pitchFamily="66" charset="77"/>
              </a:rPr>
              <a:t>Performance and Scalability</a:t>
            </a:r>
          </a:p>
        </p:txBody>
      </p:sp>
      <p:sp>
        <p:nvSpPr>
          <p:cNvPr id="4" name="Rectangle 3"/>
          <p:cNvSpPr/>
          <p:nvPr/>
        </p:nvSpPr>
        <p:spPr>
          <a:xfrm>
            <a:off x="2285999" y="4563185"/>
            <a:ext cx="4572000" cy="523220"/>
          </a:xfrm>
          <a:prstGeom prst="rect">
            <a:avLst/>
          </a:prstGeom>
        </p:spPr>
        <p:txBody>
          <a:bodyPr>
            <a:spAutoFit/>
          </a:bodyPr>
          <a:lstStyle/>
          <a:p>
            <a:pPr algn="ctr"/>
            <a:r>
              <a:rPr lang="en-US" sz="2800" dirty="0">
                <a:latin typeface="Chalkboard" panose="03050602040202020205" pitchFamily="66" charset="77"/>
              </a:rPr>
              <a:t>Inherent Distribution</a:t>
            </a:r>
          </a:p>
        </p:txBody>
      </p:sp>
      <p:sp>
        <p:nvSpPr>
          <p:cNvPr id="5" name="Rectangle 4"/>
          <p:cNvSpPr/>
          <p:nvPr/>
        </p:nvSpPr>
        <p:spPr>
          <a:xfrm>
            <a:off x="3688713" y="2588675"/>
            <a:ext cx="1919628" cy="523220"/>
          </a:xfrm>
          <a:prstGeom prst="rect">
            <a:avLst/>
          </a:prstGeom>
        </p:spPr>
        <p:txBody>
          <a:bodyPr wrap="none">
            <a:spAutoFit/>
          </a:bodyPr>
          <a:lstStyle/>
          <a:p>
            <a:r>
              <a:rPr lang="en-US" sz="2800" dirty="0">
                <a:latin typeface="Chalkboard" panose="03050602040202020205" pitchFamily="66" charset="77"/>
              </a:rPr>
              <a:t>Availability</a:t>
            </a:r>
          </a:p>
        </p:txBody>
      </p:sp>
      <p:sp>
        <p:nvSpPr>
          <p:cNvPr id="6" name="Rectangle 5"/>
          <p:cNvSpPr/>
          <p:nvPr/>
        </p:nvSpPr>
        <p:spPr>
          <a:xfrm>
            <a:off x="3382956" y="3575930"/>
            <a:ext cx="2526269" cy="523220"/>
          </a:xfrm>
          <a:prstGeom prst="rect">
            <a:avLst/>
          </a:prstGeom>
        </p:spPr>
        <p:txBody>
          <a:bodyPr wrap="none">
            <a:spAutoFit/>
          </a:bodyPr>
          <a:lstStyle/>
          <a:p>
            <a:r>
              <a:rPr lang="en-US" sz="2800" dirty="0">
                <a:latin typeface="Chalkboard" panose="03050602040202020205" pitchFamily="66" charset="77"/>
              </a:rPr>
              <a:t>Maintainability</a:t>
            </a:r>
          </a:p>
        </p:txBody>
      </p:sp>
      <p:sp>
        <p:nvSpPr>
          <p:cNvPr id="7" name="Slide Number Placeholder 6"/>
          <p:cNvSpPr>
            <a:spLocks noGrp="1"/>
          </p:cNvSpPr>
          <p:nvPr>
            <p:ph type="sldNum" sz="quarter" idx="12"/>
          </p:nvPr>
        </p:nvSpPr>
        <p:spPr>
          <a:xfrm>
            <a:off x="6710855" y="5952939"/>
            <a:ext cx="2133600" cy="365125"/>
          </a:xfrm>
        </p:spPr>
        <p:txBody>
          <a:bodyPr/>
          <a:lstStyle/>
          <a:p>
            <a:fld id="{867D4A06-35AE-BD4A-84A9-613A26F3D41D}" type="slidenum">
              <a:rPr lang="en-US" smtClean="0"/>
              <a:pPr/>
              <a:t>11</a:t>
            </a:fld>
            <a:endParaRPr lang="en-US"/>
          </a:p>
        </p:txBody>
      </p:sp>
    </p:spTree>
    <p:extLst>
      <p:ext uri="{BB962C8B-B14F-4D97-AF65-F5344CB8AC3E}">
        <p14:creationId xmlns:p14="http://schemas.microsoft.com/office/powerpoint/2010/main" val="353174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386105" y="1619301"/>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6727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Document Structure (V2)</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24488" y="21777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24488" y="27047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24488" y="32789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24488" y="463156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24488" y="510510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9" name="Google Shape;212;p29">
            <a:extLst>
              <a:ext uri="{FF2B5EF4-FFF2-40B4-BE49-F238E27FC236}">
                <a16:creationId xmlns:a16="http://schemas.microsoft.com/office/drawing/2014/main" id="{F8F05585-AD36-E249-80B4-429CC9FD12B5}"/>
              </a:ext>
            </a:extLst>
          </p:cNvPr>
          <p:cNvSpPr txBox="1"/>
          <p:nvPr/>
        </p:nvSpPr>
        <p:spPr>
          <a:xfrm>
            <a:off x="1608217" y="370778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 item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2097779" y="424356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80078" y="1309786"/>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a:off x="2846845" y="1540608"/>
            <a:ext cx="2633233" cy="22872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1985692"/>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585228" y="2135722"/>
            <a:ext cx="1810368" cy="1921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505166"/>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585228" y="2655196"/>
            <a:ext cx="1810368" cy="1996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95596" y="305664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585228" y="3206674"/>
            <a:ext cx="1810368" cy="22232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Google Shape;207;p29">
            <a:extLst>
              <a:ext uri="{FF2B5EF4-FFF2-40B4-BE49-F238E27FC236}">
                <a16:creationId xmlns:a16="http://schemas.microsoft.com/office/drawing/2014/main" id="{70CDB068-4A8B-924A-8240-62AED49FA09A}"/>
              </a:ext>
            </a:extLst>
          </p:cNvPr>
          <p:cNvSpPr txBox="1"/>
          <p:nvPr/>
        </p:nvSpPr>
        <p:spPr>
          <a:xfrm>
            <a:off x="5395596" y="3630373"/>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collection of operations on this channel</a:t>
            </a:r>
            <a:endParaRPr sz="1050" dirty="0"/>
          </a:p>
        </p:txBody>
      </p:sp>
      <p:cxnSp>
        <p:nvCxnSpPr>
          <p:cNvPr id="29" name="Straight Arrow Connector 28">
            <a:extLst>
              <a:ext uri="{FF2B5EF4-FFF2-40B4-BE49-F238E27FC236}">
                <a16:creationId xmlns:a16="http://schemas.microsoft.com/office/drawing/2014/main" id="{5615AE5F-9B16-A54A-B061-EE0A226F79C7}"/>
              </a:ext>
            </a:extLst>
          </p:cNvPr>
          <p:cNvCxnSpPr>
            <a:cxnSpLocks/>
            <a:stCxn id="28" idx="1"/>
            <a:endCxn id="9" idx="3"/>
          </p:cNvCxnSpPr>
          <p:nvPr/>
        </p:nvCxnSpPr>
        <p:spPr>
          <a:xfrm flipH="1">
            <a:off x="4068957" y="3780403"/>
            <a:ext cx="1326639" cy="7741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349660" y="4146159"/>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flipV="1">
            <a:off x="4558519" y="4393599"/>
            <a:ext cx="791141" cy="641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9660" y="4940519"/>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585228" y="4781590"/>
            <a:ext cx="1764432" cy="30895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585228" y="5255132"/>
            <a:ext cx="1748314" cy="3146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1774954" y="4053553"/>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58796" y="2289115"/>
            <a:ext cx="863833"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42053" y="25657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45614" y="3253424"/>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78392" y="3517076"/>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5665BF71-0239-EE4A-BA51-E1E40FA64E98}"/>
              </a:ext>
            </a:extLst>
          </p:cNvPr>
          <p:cNvCxnSpPr>
            <a:cxnSpLocks/>
          </p:cNvCxnSpPr>
          <p:nvPr/>
        </p:nvCxnSpPr>
        <p:spPr>
          <a:xfrm>
            <a:off x="1339017" y="3571306"/>
            <a:ext cx="277459" cy="259142"/>
          </a:xfrm>
          <a:prstGeom prst="bentConnector3">
            <a:avLst>
              <a:gd name="adj1" fmla="val 7013"/>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02234" y="20055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Ian 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110</a:t>
            </a:fld>
            <a:endParaRPr lang="en-US"/>
          </a:p>
        </p:txBody>
      </p:sp>
    </p:spTree>
    <p:extLst>
      <p:ext uri="{BB962C8B-B14F-4D97-AF65-F5344CB8AC3E}">
        <p14:creationId xmlns:p14="http://schemas.microsoft.com/office/powerpoint/2010/main" val="152257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P spid="12" grpId="0" animBg="1"/>
      <p:bldP spid="16" grpId="0" animBg="1"/>
      <p:bldP spid="20" grpId="0" animBg="1"/>
      <p:bldP spid="24" grpId="0" animBg="1"/>
      <p:bldP spid="28" grpId="0" animBg="1"/>
      <p:bldP spid="32" grpId="0" animBg="1"/>
      <p:bldP spid="36" grpId="0" animBg="1"/>
      <p:bldP spid="4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a:extLst>
              <a:ext uri="{FF2B5EF4-FFF2-40B4-BE49-F238E27FC236}">
                <a16:creationId xmlns:a16="http://schemas.microsoft.com/office/drawing/2014/main" id="{2C22440A-A235-6945-8F6F-B7123BC131F3}"/>
              </a:ext>
            </a:extLst>
          </p:cNvPr>
          <p:cNvCxnSpPr>
            <a:cxnSpLocks/>
            <a:stCxn id="57" idx="1"/>
            <a:endCxn id="54" idx="2"/>
          </p:cNvCxnSpPr>
          <p:nvPr/>
        </p:nvCxnSpPr>
        <p:spPr>
          <a:xfrm flipH="1" flipV="1">
            <a:off x="3239370" y="2863619"/>
            <a:ext cx="3119662" cy="210770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4762851" y="3545963"/>
            <a:ext cx="1596181" cy="1425365"/>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3"/>
          </p:cNvCxnSpPr>
          <p:nvPr/>
        </p:nvCxnSpPr>
        <p:spPr>
          <a:xfrm flipH="1">
            <a:off x="2312455" y="3569824"/>
            <a:ext cx="49973" cy="57023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1707218" y="263219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Elements (V3)</a:t>
            </a:r>
            <a:endParaRPr dirty="0"/>
          </a:p>
        </p:txBody>
      </p:sp>
      <p:sp>
        <p:nvSpPr>
          <p:cNvPr id="4" name="Google Shape;195;p29">
            <a:extLst>
              <a:ext uri="{FF2B5EF4-FFF2-40B4-BE49-F238E27FC236}">
                <a16:creationId xmlns:a16="http://schemas.microsoft.com/office/drawing/2014/main" id="{04DC9767-F132-F040-B4A2-6BBA1D00BB51}"/>
              </a:ext>
            </a:extLst>
          </p:cNvPr>
          <p:cNvSpPr/>
          <p:nvPr/>
        </p:nvSpPr>
        <p:spPr>
          <a:xfrm>
            <a:off x="6994430" y="2254709"/>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2080368" y="2919112"/>
            <a:ext cx="627320" cy="276977"/>
          </a:xfrm>
          <a:prstGeom prst="rect">
            <a:avLst/>
          </a:prstGeom>
          <a:noFill/>
          <a:ln>
            <a:noFill/>
          </a:ln>
        </p:spPr>
        <p:txBody>
          <a:bodyPr spcFirstLastPara="1" wrap="square" lIns="68569" tIns="68569" rIns="68569" bIns="68569" anchor="t" anchorCtr="0">
            <a:spAutoFit/>
          </a:bodyPr>
          <a:lstStyle/>
          <a:p>
            <a:r>
              <a:rPr lang="en" sz="900" u="sng" dirty="0"/>
              <a:t>Channels</a:t>
            </a:r>
            <a:endParaRPr sz="900" u="sng" dirty="0"/>
          </a:p>
        </p:txBody>
      </p:sp>
      <p:sp>
        <p:nvSpPr>
          <p:cNvPr id="6" name="Google Shape;200;p29">
            <a:extLst>
              <a:ext uri="{FF2B5EF4-FFF2-40B4-BE49-F238E27FC236}">
                <a16:creationId xmlns:a16="http://schemas.microsoft.com/office/drawing/2014/main" id="{78134124-0526-574E-82F0-D890ECEF0712}"/>
              </a:ext>
            </a:extLst>
          </p:cNvPr>
          <p:cNvSpPr txBox="1"/>
          <p:nvPr/>
        </p:nvSpPr>
        <p:spPr>
          <a:xfrm>
            <a:off x="7335979" y="2592990"/>
            <a:ext cx="753002" cy="276977"/>
          </a:xfrm>
          <a:prstGeom prst="rect">
            <a:avLst/>
          </a:prstGeom>
          <a:noFill/>
          <a:ln>
            <a:noFill/>
          </a:ln>
        </p:spPr>
        <p:txBody>
          <a:bodyPr spcFirstLastPara="1" wrap="square" lIns="68569" tIns="68569" rIns="68569" bIns="68569" anchor="t" anchorCtr="0">
            <a:spAutoFit/>
          </a:bodyPr>
          <a:lstStyle/>
          <a:p>
            <a:r>
              <a:rPr lang="en" sz="900" u="sng" dirty="0"/>
              <a:t>Application</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3176461" y="3314390"/>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1657246" y="4086386"/>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5" name="Google Shape;208;p29">
            <a:extLst>
              <a:ext uri="{FF2B5EF4-FFF2-40B4-BE49-F238E27FC236}">
                <a16:creationId xmlns:a16="http://schemas.microsoft.com/office/drawing/2014/main" id="{AB514365-2D0D-0848-8706-01310007781A}"/>
              </a:ext>
            </a:extLst>
          </p:cNvPr>
          <p:cNvCxnSpPr>
            <a:cxnSpLocks/>
            <a:stCxn id="4" idx="2"/>
          </p:cNvCxnSpPr>
          <p:nvPr/>
        </p:nvCxnSpPr>
        <p:spPr>
          <a:xfrm flipH="1">
            <a:off x="5803991" y="2724024"/>
            <a:ext cx="1194505" cy="11864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4" name="Google Shape;200;p29">
            <a:extLst>
              <a:ext uri="{FF2B5EF4-FFF2-40B4-BE49-F238E27FC236}">
                <a16:creationId xmlns:a16="http://schemas.microsoft.com/office/drawing/2014/main" id="{3430FB8B-FB9B-964A-A4BF-6713E3CBA7DB}"/>
              </a:ext>
            </a:extLst>
          </p:cNvPr>
          <p:cNvSpPr txBox="1"/>
          <p:nvPr/>
        </p:nvSpPr>
        <p:spPr>
          <a:xfrm>
            <a:off x="2123928" y="4354003"/>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6046297" y="3481781"/>
            <a:ext cx="2156318" cy="784808"/>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has operations: </a:t>
            </a:r>
          </a:p>
          <a:p>
            <a:pPr marL="214313" indent="-214313">
              <a:buFontTx/>
              <a:buChar char="-"/>
            </a:pPr>
            <a:r>
              <a:rPr lang="en" sz="1050" dirty="0"/>
              <a:t>producer (sends messages) -  -</a:t>
            </a:r>
          </a:p>
          <a:p>
            <a:pPr marL="214313" indent="-214313">
              <a:buFontTx/>
              <a:buChar char="-"/>
            </a:pPr>
            <a:r>
              <a:rPr lang="en" sz="1050" dirty="0"/>
              <a:t>consumer (receives messages)</a:t>
            </a:r>
            <a:endParaRPr sz="1050" dirty="0"/>
          </a:p>
        </p:txBody>
      </p:sp>
      <p:cxnSp>
        <p:nvCxnSpPr>
          <p:cNvPr id="28" name="Straight Arrow Connector 27">
            <a:extLst>
              <a:ext uri="{FF2B5EF4-FFF2-40B4-BE49-F238E27FC236}">
                <a16:creationId xmlns:a16="http://schemas.microsoft.com/office/drawing/2014/main" id="{83C05983-7F83-A94E-B860-E04E49750420}"/>
              </a:ext>
            </a:extLst>
          </p:cNvPr>
          <p:cNvCxnSpPr>
            <a:cxnSpLocks/>
            <a:stCxn id="25" idx="0"/>
            <a:endCxn id="4" idx="1"/>
          </p:cNvCxnSpPr>
          <p:nvPr/>
        </p:nvCxnSpPr>
        <p:spPr>
          <a:xfrm flipV="1">
            <a:off x="7124456" y="3192338"/>
            <a:ext cx="525183" cy="28944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68725B4-D56E-0640-AC0E-875EFAEF8EF6}"/>
              </a:ext>
            </a:extLst>
          </p:cNvPr>
          <p:cNvCxnSpPr>
            <a:cxnSpLocks/>
            <a:stCxn id="31" idx="0"/>
          </p:cNvCxnSpPr>
          <p:nvPr/>
        </p:nvCxnSpPr>
        <p:spPr>
          <a:xfrm flipH="1" flipV="1">
            <a:off x="3697738" y="3537311"/>
            <a:ext cx="814766" cy="54666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3174013" y="3569335"/>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3468196" y="3568283"/>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405981" y="1960335"/>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Operations send or receive messages over channels. </a:t>
            </a:r>
            <a:endParaRPr sz="1050" dirty="0"/>
          </a:p>
        </p:txBody>
      </p:sp>
      <p:cxnSp>
        <p:nvCxnSpPr>
          <p:cNvPr id="46" name="Straight Arrow Connector 45">
            <a:extLst>
              <a:ext uri="{FF2B5EF4-FFF2-40B4-BE49-F238E27FC236}">
                <a16:creationId xmlns:a16="http://schemas.microsoft.com/office/drawing/2014/main" id="{4B99CF49-34F4-BE44-99DA-25F3CC107B54}"/>
              </a:ext>
            </a:extLst>
          </p:cNvPr>
          <p:cNvCxnSpPr>
            <a:cxnSpLocks/>
            <a:stCxn id="40" idx="2"/>
          </p:cNvCxnSpPr>
          <p:nvPr/>
        </p:nvCxnSpPr>
        <p:spPr>
          <a:xfrm>
            <a:off x="1484140" y="2421978"/>
            <a:ext cx="440818" cy="56581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12;p29">
            <a:extLst>
              <a:ext uri="{FF2B5EF4-FFF2-40B4-BE49-F238E27FC236}">
                <a16:creationId xmlns:a16="http://schemas.microsoft.com/office/drawing/2014/main" id="{645DB1FF-2645-B446-8685-46345F2CDF9C}"/>
              </a:ext>
            </a:extLst>
          </p:cNvPr>
          <p:cNvSpPr txBox="1"/>
          <p:nvPr/>
        </p:nvSpPr>
        <p:spPr>
          <a:xfrm>
            <a:off x="798466" y="5257197"/>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A server has a protocol by which messages are exchanged.</a:t>
            </a:r>
            <a:endParaRPr sz="1050" dirty="0"/>
          </a:p>
        </p:txBody>
      </p:sp>
      <p:cxnSp>
        <p:nvCxnSpPr>
          <p:cNvPr id="50" name="Straight Arrow Connector 49">
            <a:extLst>
              <a:ext uri="{FF2B5EF4-FFF2-40B4-BE49-F238E27FC236}">
                <a16:creationId xmlns:a16="http://schemas.microsoft.com/office/drawing/2014/main" id="{ECAB2BCD-8A86-6844-B066-A39E2384D639}"/>
              </a:ext>
            </a:extLst>
          </p:cNvPr>
          <p:cNvCxnSpPr>
            <a:cxnSpLocks/>
            <a:stCxn id="49" idx="0"/>
          </p:cNvCxnSpPr>
          <p:nvPr/>
        </p:nvCxnSpPr>
        <p:spPr>
          <a:xfrm flipV="1">
            <a:off x="1876625" y="4707198"/>
            <a:ext cx="354491" cy="54999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4" name="Folded Corner 53">
            <a:extLst>
              <a:ext uri="{FF2B5EF4-FFF2-40B4-BE49-F238E27FC236}">
                <a16:creationId xmlns:a16="http://schemas.microsoft.com/office/drawing/2014/main" id="{75684643-F85D-EE41-A7ED-0773AC1E65E0}"/>
              </a:ext>
            </a:extLst>
          </p:cNvPr>
          <p:cNvSpPr/>
          <p:nvPr/>
        </p:nvSpPr>
        <p:spPr>
          <a:xfrm>
            <a:off x="2869178" y="252240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7" name="Google Shape;212;p29">
            <a:extLst>
              <a:ext uri="{FF2B5EF4-FFF2-40B4-BE49-F238E27FC236}">
                <a16:creationId xmlns:a16="http://schemas.microsoft.com/office/drawing/2014/main" id="{1150BB5B-6FD6-AF4B-9D99-74B53FB1372B}"/>
              </a:ext>
            </a:extLst>
          </p:cNvPr>
          <p:cNvSpPr txBox="1"/>
          <p:nvPr/>
        </p:nvSpPr>
        <p:spPr>
          <a:xfrm>
            <a:off x="6359032" y="4740506"/>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2965746" y="4974363"/>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4022467" y="337535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3706130" y="4971328"/>
            <a:ext cx="2652902" cy="173641"/>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p:txBody>
          <a:bodyPr/>
          <a:lstStyle/>
          <a:p>
            <a:r>
              <a:rPr lang="en-US"/>
              <a:t>Ian 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p:txBody>
          <a:bodyPr/>
          <a:lstStyle/>
          <a:p>
            <a:fld id="{53C7D256-7CB4-8D4B-B359-120D79D46DFF}" type="slidenum">
              <a:rPr lang="en-US" smtClean="0"/>
              <a:t>111</a:t>
            </a:fld>
            <a:endParaRPr lang="en-US"/>
          </a:p>
        </p:txBody>
      </p:sp>
      <p:cxnSp>
        <p:nvCxnSpPr>
          <p:cNvPr id="23" name="Google Shape;208;p29">
            <a:extLst>
              <a:ext uri="{FF2B5EF4-FFF2-40B4-BE49-F238E27FC236}">
                <a16:creationId xmlns:a16="http://schemas.microsoft.com/office/drawing/2014/main" id="{460508F3-D967-1CBF-8CCB-126C36A72EA5}"/>
              </a:ext>
            </a:extLst>
          </p:cNvPr>
          <p:cNvCxnSpPr>
            <a:cxnSpLocks/>
            <a:stCxn id="2" idx="1"/>
          </p:cNvCxnSpPr>
          <p:nvPr/>
        </p:nvCxnSpPr>
        <p:spPr>
          <a:xfrm flipV="1">
            <a:off x="2362428" y="3568282"/>
            <a:ext cx="824204" cy="154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2" name="Google Shape;195;p29">
            <a:extLst>
              <a:ext uri="{FF2B5EF4-FFF2-40B4-BE49-F238E27FC236}">
                <a16:creationId xmlns:a16="http://schemas.microsoft.com/office/drawing/2014/main" id="{6AE946CF-A69F-5C2B-E0FC-7ED0CA17FB2B}"/>
              </a:ext>
            </a:extLst>
          </p:cNvPr>
          <p:cNvSpPr/>
          <p:nvPr/>
        </p:nvSpPr>
        <p:spPr>
          <a:xfrm>
            <a:off x="4493573" y="240803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4" name="Google Shape;200;p29">
            <a:extLst>
              <a:ext uri="{FF2B5EF4-FFF2-40B4-BE49-F238E27FC236}">
                <a16:creationId xmlns:a16="http://schemas.microsoft.com/office/drawing/2014/main" id="{9137FA51-9756-64F8-8757-D36B1FF6195F}"/>
              </a:ext>
            </a:extLst>
          </p:cNvPr>
          <p:cNvSpPr txBox="1"/>
          <p:nvPr/>
        </p:nvSpPr>
        <p:spPr>
          <a:xfrm>
            <a:off x="4866722" y="2694952"/>
            <a:ext cx="670211" cy="276977"/>
          </a:xfrm>
          <a:prstGeom prst="rect">
            <a:avLst/>
          </a:prstGeom>
          <a:noFill/>
          <a:ln>
            <a:noFill/>
          </a:ln>
        </p:spPr>
        <p:txBody>
          <a:bodyPr spcFirstLastPara="1" wrap="square" lIns="68569" tIns="68569" rIns="68569" bIns="68569" anchor="t" anchorCtr="0">
            <a:spAutoFit/>
          </a:bodyPr>
          <a:lstStyle/>
          <a:p>
            <a:r>
              <a:rPr lang="en" sz="900" u="sng" dirty="0"/>
              <a:t>Operations</a:t>
            </a:r>
            <a:endParaRPr sz="900" u="sng" dirty="0"/>
          </a:p>
        </p:txBody>
      </p:sp>
      <p:cxnSp>
        <p:nvCxnSpPr>
          <p:cNvPr id="42" name="Google Shape;208;p29">
            <a:extLst>
              <a:ext uri="{FF2B5EF4-FFF2-40B4-BE49-F238E27FC236}">
                <a16:creationId xmlns:a16="http://schemas.microsoft.com/office/drawing/2014/main" id="{B2D4D4CB-2B94-9BD0-65B9-B6FAF0F5ED81}"/>
              </a:ext>
            </a:extLst>
          </p:cNvPr>
          <p:cNvCxnSpPr>
            <a:cxnSpLocks/>
            <a:stCxn id="32" idx="2"/>
          </p:cNvCxnSpPr>
          <p:nvPr/>
        </p:nvCxnSpPr>
        <p:spPr>
          <a:xfrm flipH="1">
            <a:off x="2980656" y="2877349"/>
            <a:ext cx="1516982" cy="13060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1" name="Google Shape;212;p29">
            <a:extLst>
              <a:ext uri="{FF2B5EF4-FFF2-40B4-BE49-F238E27FC236}">
                <a16:creationId xmlns:a16="http://schemas.microsoft.com/office/drawing/2014/main" id="{E6D36B3F-347D-1849-892D-422BF60F8A72}"/>
              </a:ext>
            </a:extLst>
          </p:cNvPr>
          <p:cNvSpPr txBox="1"/>
          <p:nvPr/>
        </p:nvSpPr>
        <p:spPr>
          <a:xfrm>
            <a:off x="3434345" y="4083973"/>
            <a:ext cx="2156318" cy="623225"/>
          </a:xfrm>
          <a:prstGeom prst="rect">
            <a:avLst/>
          </a:prstGeom>
          <a:solidFill>
            <a:schemeClr val="bg1"/>
          </a:solid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spTree>
    <p:extLst>
      <p:ext uri="{BB962C8B-B14F-4D97-AF65-F5344CB8AC3E}">
        <p14:creationId xmlns:p14="http://schemas.microsoft.com/office/powerpoint/2010/main" val="116804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9" grpId="0" animBg="1"/>
      <p:bldP spid="54" grpId="0" animBg="1"/>
      <p:bldP spid="57" grpId="0" animBg="1"/>
      <p:bldP spid="58" grpId="0" animBg="1"/>
      <p:bldP spid="59" grpId="0" animBg="1"/>
      <p:bldP spid="3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568210" y="1706174"/>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6727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Document Structure (V3)</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42195" y="467384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42195" y="514739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099885" y="408896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22573" y="1832098"/>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flipV="1">
            <a:off x="3028950" y="1856204"/>
            <a:ext cx="2393623" cy="20671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240621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602935" y="2556240"/>
            <a:ext cx="1792661" cy="341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84309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602935" y="2993121"/>
            <a:ext cx="1792661" cy="1242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83891" y="331389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602935" y="3463920"/>
            <a:ext cx="1780956" cy="2276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255308" y="4002910"/>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flipV="1">
            <a:off x="3560625" y="4238999"/>
            <a:ext cx="1694683" cy="755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7306" y="500368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602935" y="4823878"/>
            <a:ext cx="1744371" cy="32983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602935" y="5297420"/>
            <a:ext cx="1730607" cy="2723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59761" y="28283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8027" y="3313468"/>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804" y="355460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Ian 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112</a:t>
            </a:fld>
            <a:endParaRPr lang="en-US"/>
          </a:p>
        </p:txBody>
      </p:sp>
      <p:cxnSp>
        <p:nvCxnSpPr>
          <p:cNvPr id="44" name="Elbow Connector 43">
            <a:extLst>
              <a:ext uri="{FF2B5EF4-FFF2-40B4-BE49-F238E27FC236}">
                <a16:creationId xmlns:a16="http://schemas.microsoft.com/office/drawing/2014/main" id="{D169238C-3E32-00C7-D7DD-C1D74ECCBD3D}"/>
              </a:ext>
            </a:extLst>
          </p:cNvPr>
          <p:cNvCxnSpPr>
            <a:cxnSpLocks/>
          </p:cNvCxnSpPr>
          <p:nvPr/>
        </p:nvCxnSpPr>
        <p:spPr>
          <a:xfrm rot="16200000" flipH="1">
            <a:off x="259398" y="3407866"/>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73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P spid="12" grpId="0" animBg="1"/>
      <p:bldP spid="16" grpId="0" animBg="1"/>
      <p:bldP spid="20" grpId="0" animBg="1"/>
      <p:bldP spid="24" grpId="0" animBg="1"/>
      <p:bldP spid="32" grpId="0" animBg="1"/>
      <p:bldP spid="36" grpId="0" animBg="1"/>
      <p:bldP spid="4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321487" y="168649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55460"/>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(V3) and Endpoint ABCs</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07715" y="4667395"/>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07715" y="514093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122880" y="4115761"/>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2" idx="3"/>
          </p:cNvCxnSpPr>
          <p:nvPr/>
        </p:nvCxnSpPr>
        <p:spPr>
          <a:xfrm>
            <a:off x="2782227" y="1836522"/>
            <a:ext cx="2340546" cy="22235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804281" y="3962590"/>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65528" y="2829059"/>
            <a:ext cx="1478123" cy="248357"/>
          </a:xfrm>
          <a:prstGeom prst="bentConnector3">
            <a:avLst>
              <a:gd name="adj1" fmla="val 101535"/>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9922" y="3304882"/>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684" y="353765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F06F463-7E84-6F47-8A48-26CAAAFDD967}"/>
              </a:ext>
            </a:extLst>
          </p:cNvPr>
          <p:cNvSpPr/>
          <p:nvPr/>
        </p:nvSpPr>
        <p:spPr>
          <a:xfrm>
            <a:off x="5541067" y="2004813"/>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Google Shape;207;p29">
            <a:extLst>
              <a:ext uri="{FF2B5EF4-FFF2-40B4-BE49-F238E27FC236}">
                <a16:creationId xmlns:a16="http://schemas.microsoft.com/office/drawing/2014/main" id="{86C28281-05A5-F742-9276-FB109091C58B}"/>
              </a:ext>
            </a:extLst>
          </p:cNvPr>
          <p:cNvSpPr txBox="1"/>
          <p:nvPr/>
        </p:nvSpPr>
        <p:spPr>
          <a:xfrm>
            <a:off x="5740700" y="2242294"/>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sp>
        <p:nvSpPr>
          <p:cNvPr id="39" name="Google Shape;207;p29">
            <a:extLst>
              <a:ext uri="{FF2B5EF4-FFF2-40B4-BE49-F238E27FC236}">
                <a16:creationId xmlns:a16="http://schemas.microsoft.com/office/drawing/2014/main" id="{393601B1-C033-FA4C-80A4-0A66B233D4D6}"/>
              </a:ext>
            </a:extLst>
          </p:cNvPr>
          <p:cNvSpPr txBox="1"/>
          <p:nvPr/>
        </p:nvSpPr>
        <p:spPr>
          <a:xfrm>
            <a:off x="5740700" y="3749001"/>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40" name="Google Shape;207;p29">
            <a:extLst>
              <a:ext uri="{FF2B5EF4-FFF2-40B4-BE49-F238E27FC236}">
                <a16:creationId xmlns:a16="http://schemas.microsoft.com/office/drawing/2014/main" id="{A641A031-9603-FD4F-A2A1-388C80D8B22A}"/>
              </a:ext>
            </a:extLst>
          </p:cNvPr>
          <p:cNvSpPr txBox="1"/>
          <p:nvPr/>
        </p:nvSpPr>
        <p:spPr>
          <a:xfrm>
            <a:off x="5742715" y="4371668"/>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41" name="Google Shape;207;p29">
            <a:extLst>
              <a:ext uri="{FF2B5EF4-FFF2-40B4-BE49-F238E27FC236}">
                <a16:creationId xmlns:a16="http://schemas.microsoft.com/office/drawing/2014/main" id="{EE8E0D7C-1489-C546-AAF7-4D586620A790}"/>
              </a:ext>
            </a:extLst>
          </p:cNvPr>
          <p:cNvSpPr txBox="1"/>
          <p:nvPr/>
        </p:nvSpPr>
        <p:spPr>
          <a:xfrm>
            <a:off x="5740700" y="2798816"/>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42" name="Straight Arrow Connector 41">
            <a:extLst>
              <a:ext uri="{FF2B5EF4-FFF2-40B4-BE49-F238E27FC236}">
                <a16:creationId xmlns:a16="http://schemas.microsoft.com/office/drawing/2014/main" id="{348070AA-A369-6643-BA03-B97FBDE76A15}"/>
              </a:ext>
            </a:extLst>
          </p:cNvPr>
          <p:cNvCxnSpPr>
            <a:cxnSpLocks/>
            <a:endCxn id="40" idx="0"/>
          </p:cNvCxnSpPr>
          <p:nvPr/>
        </p:nvCxnSpPr>
        <p:spPr>
          <a:xfrm>
            <a:off x="6602648" y="4039366"/>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FD1E490-C13A-6648-8E49-0E71B6F5B4BD}"/>
              </a:ext>
            </a:extLst>
          </p:cNvPr>
          <p:cNvSpPr txBox="1"/>
          <p:nvPr/>
        </p:nvSpPr>
        <p:spPr>
          <a:xfrm>
            <a:off x="5740700" y="3153992"/>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44" name="TextBox 43">
            <a:extLst>
              <a:ext uri="{FF2B5EF4-FFF2-40B4-BE49-F238E27FC236}">
                <a16:creationId xmlns:a16="http://schemas.microsoft.com/office/drawing/2014/main" id="{58360B57-23CC-E34F-BEC5-E73FB4EA2B5B}"/>
              </a:ext>
            </a:extLst>
          </p:cNvPr>
          <p:cNvSpPr txBox="1"/>
          <p:nvPr/>
        </p:nvSpPr>
        <p:spPr>
          <a:xfrm>
            <a:off x="5744394" y="3407628"/>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cxnSp>
        <p:nvCxnSpPr>
          <p:cNvPr id="46" name="Straight Arrow Connector 45">
            <a:extLst>
              <a:ext uri="{FF2B5EF4-FFF2-40B4-BE49-F238E27FC236}">
                <a16:creationId xmlns:a16="http://schemas.microsoft.com/office/drawing/2014/main" id="{CE0E4E36-AD70-9344-B2C7-26B7A4E6371D}"/>
              </a:ext>
            </a:extLst>
          </p:cNvPr>
          <p:cNvCxnSpPr>
            <a:cxnSpLocks/>
            <a:stCxn id="4" idx="3"/>
            <a:endCxn id="38" idx="1"/>
          </p:cNvCxnSpPr>
          <p:nvPr/>
        </p:nvCxnSpPr>
        <p:spPr>
          <a:xfrm flipV="1">
            <a:off x="3602935" y="2403866"/>
            <a:ext cx="2137765" cy="1865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E9C61C9-075E-AD40-AC3D-54B3B5D1F995}"/>
              </a:ext>
            </a:extLst>
          </p:cNvPr>
          <p:cNvCxnSpPr>
            <a:cxnSpLocks/>
            <a:stCxn id="5" idx="3"/>
            <a:endCxn id="39" idx="1"/>
          </p:cNvCxnSpPr>
          <p:nvPr/>
        </p:nvCxnSpPr>
        <p:spPr>
          <a:xfrm>
            <a:off x="3602935" y="3117408"/>
            <a:ext cx="2137765" cy="79316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140B4D7-1CE0-2A4D-A731-4128FE99EAB4}"/>
              </a:ext>
            </a:extLst>
          </p:cNvPr>
          <p:cNvCxnSpPr>
            <a:cxnSpLocks/>
            <a:stCxn id="6" idx="3"/>
            <a:endCxn id="39" idx="1"/>
          </p:cNvCxnSpPr>
          <p:nvPr/>
        </p:nvCxnSpPr>
        <p:spPr>
          <a:xfrm>
            <a:off x="3602935" y="3691600"/>
            <a:ext cx="2137765" cy="2189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A8E52DE-9F94-A249-8744-04960E95174F}"/>
              </a:ext>
            </a:extLst>
          </p:cNvPr>
          <p:cNvCxnSpPr>
            <a:cxnSpLocks/>
            <a:stCxn id="10" idx="3"/>
            <a:endCxn id="38" idx="1"/>
          </p:cNvCxnSpPr>
          <p:nvPr/>
        </p:nvCxnSpPr>
        <p:spPr>
          <a:xfrm flipV="1">
            <a:off x="3583620" y="2403866"/>
            <a:ext cx="2157080" cy="186192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552AD3F-2632-F843-845D-138E641CD9D7}"/>
              </a:ext>
            </a:extLst>
          </p:cNvPr>
          <p:cNvCxnSpPr>
            <a:cxnSpLocks/>
            <a:stCxn id="6" idx="3"/>
            <a:endCxn id="41" idx="1"/>
          </p:cNvCxnSpPr>
          <p:nvPr/>
        </p:nvCxnSpPr>
        <p:spPr>
          <a:xfrm flipV="1">
            <a:off x="3602935" y="2960388"/>
            <a:ext cx="2137765" cy="7312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F41DBB3-73E2-8240-9B93-765F5FECC81F}"/>
              </a:ext>
            </a:extLst>
          </p:cNvPr>
          <p:cNvCxnSpPr>
            <a:cxnSpLocks/>
            <a:stCxn id="5" idx="3"/>
            <a:endCxn id="40" idx="1"/>
          </p:cNvCxnSpPr>
          <p:nvPr/>
        </p:nvCxnSpPr>
        <p:spPr>
          <a:xfrm>
            <a:off x="3602935" y="3117408"/>
            <a:ext cx="2139780" cy="1415832"/>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B1AFF10-EC07-A045-9E57-F7B49BFE127E}"/>
              </a:ext>
            </a:extLst>
          </p:cNvPr>
          <p:cNvCxnSpPr>
            <a:cxnSpLocks/>
            <a:stCxn id="6" idx="3"/>
            <a:endCxn id="40" idx="1"/>
          </p:cNvCxnSpPr>
          <p:nvPr/>
        </p:nvCxnSpPr>
        <p:spPr>
          <a:xfrm>
            <a:off x="3602935" y="3691600"/>
            <a:ext cx="2139780" cy="841640"/>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Footer Placeholder 13">
            <a:extLst>
              <a:ext uri="{FF2B5EF4-FFF2-40B4-BE49-F238E27FC236}">
                <a16:creationId xmlns:a16="http://schemas.microsoft.com/office/drawing/2014/main" id="{CFDE9EFF-4431-564E-B46B-FFEC1EF49F10}"/>
              </a:ext>
            </a:extLst>
          </p:cNvPr>
          <p:cNvSpPr>
            <a:spLocks noGrp="1"/>
          </p:cNvSpPr>
          <p:nvPr>
            <p:ph type="ftr" sz="quarter" idx="11"/>
          </p:nvPr>
        </p:nvSpPr>
        <p:spPr/>
        <p:txBody>
          <a:bodyPr/>
          <a:lstStyle/>
          <a:p>
            <a:r>
              <a:rPr lang="en-US"/>
              <a:t>Ian Cooper</a:t>
            </a:r>
          </a:p>
        </p:txBody>
      </p:sp>
      <p:sp>
        <p:nvSpPr>
          <p:cNvPr id="15" name="Slide Number Placeholder 14">
            <a:extLst>
              <a:ext uri="{FF2B5EF4-FFF2-40B4-BE49-F238E27FC236}">
                <a16:creationId xmlns:a16="http://schemas.microsoft.com/office/drawing/2014/main" id="{B57E6D4D-78C5-904F-A442-9B1AD876D3E2}"/>
              </a:ext>
            </a:extLst>
          </p:cNvPr>
          <p:cNvSpPr>
            <a:spLocks noGrp="1"/>
          </p:cNvSpPr>
          <p:nvPr>
            <p:ph type="sldNum" sz="quarter" idx="12"/>
          </p:nvPr>
        </p:nvSpPr>
        <p:spPr/>
        <p:txBody>
          <a:bodyPr/>
          <a:lstStyle/>
          <a:p>
            <a:fld id="{53C7D256-7CB4-8D4B-B359-120D79D46DFF}" type="slidenum">
              <a:rPr lang="en-US" smtClean="0"/>
              <a:t>113</a:t>
            </a:fld>
            <a:endParaRPr lang="en-US"/>
          </a:p>
        </p:txBody>
      </p:sp>
    </p:spTree>
    <p:extLst>
      <p:ext uri="{BB962C8B-B14F-4D97-AF65-F5344CB8AC3E}">
        <p14:creationId xmlns:p14="http://schemas.microsoft.com/office/powerpoint/2010/main" val="207032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966984" y="3255875"/>
            <a:ext cx="5210033" cy="36933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US" dirty="0"/>
              <a:t>id: </a:t>
            </a:r>
            <a:r>
              <a:rPr lang="en-US" dirty="0">
                <a:hlinkClick r:id="rId2"/>
              </a:rPr>
              <a:t>https://github.com/brightercommand/greetings/</a:t>
            </a:r>
            <a:endParaRPr lang="en-US"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268" y="857251"/>
            <a:ext cx="9140732"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Object</a:t>
            </a:r>
            <a:endParaRPr dirty="0"/>
          </a:p>
        </p:txBody>
      </p:sp>
      <p:sp>
        <p:nvSpPr>
          <p:cNvPr id="4" name="Google Shape;212;p29">
            <a:extLst>
              <a:ext uri="{FF2B5EF4-FFF2-40B4-BE49-F238E27FC236}">
                <a16:creationId xmlns:a16="http://schemas.microsoft.com/office/drawing/2014/main" id="{C8622D80-E01C-A740-908E-DCAB6326F79C}"/>
              </a:ext>
            </a:extLst>
          </p:cNvPr>
          <p:cNvSpPr txBox="1"/>
          <p:nvPr/>
        </p:nvSpPr>
        <p:spPr>
          <a:xfrm>
            <a:off x="4960100" y="44943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We use a specification file for an app, which is a producer or consumer, and identify them by id</a:t>
            </a:r>
            <a:endParaRPr sz="1050" dirty="0"/>
          </a:p>
        </p:txBody>
      </p:sp>
      <p:cxnSp>
        <p:nvCxnSpPr>
          <p:cNvPr id="5" name="Straight Arrow Connector 4">
            <a:extLst>
              <a:ext uri="{FF2B5EF4-FFF2-40B4-BE49-F238E27FC236}">
                <a16:creationId xmlns:a16="http://schemas.microsoft.com/office/drawing/2014/main" id="{40AE6A5E-4F27-F44D-BFE7-B0FD1D0D1E47}"/>
              </a:ext>
            </a:extLst>
          </p:cNvPr>
          <p:cNvCxnSpPr>
            <a:cxnSpLocks/>
            <a:stCxn id="4" idx="0"/>
            <a:endCxn id="2" idx="2"/>
          </p:cNvCxnSpPr>
          <p:nvPr/>
        </p:nvCxnSpPr>
        <p:spPr>
          <a:xfrm flipH="1" flipV="1">
            <a:off x="4572001" y="3625207"/>
            <a:ext cx="1466258" cy="8691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E35EAA1E-8820-9947-8A31-081340855E4B}"/>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9CEB7B14-C750-7C46-A6D6-3471C1CED8A4}"/>
              </a:ext>
            </a:extLst>
          </p:cNvPr>
          <p:cNvSpPr>
            <a:spLocks noGrp="1"/>
          </p:cNvSpPr>
          <p:nvPr>
            <p:ph type="sldNum" sz="quarter" idx="12"/>
          </p:nvPr>
        </p:nvSpPr>
        <p:spPr/>
        <p:txBody>
          <a:bodyPr/>
          <a:lstStyle/>
          <a:p>
            <a:fld id="{53C7D256-7CB4-8D4B-B359-120D79D46DFF}" type="slidenum">
              <a:rPr lang="en-US" smtClean="0"/>
              <a:t>114</a:t>
            </a:fld>
            <a:endParaRPr lang="en-US"/>
          </a:p>
        </p:txBody>
      </p:sp>
    </p:spTree>
    <p:extLst>
      <p:ext uri="{BB962C8B-B14F-4D97-AF65-F5344CB8AC3E}">
        <p14:creationId xmlns:p14="http://schemas.microsoft.com/office/powerpoint/2010/main" val="2855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132576" y="1715073"/>
            <a:ext cx="7106479" cy="3970318"/>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info:</a:t>
            </a:r>
          </a:p>
          <a:p>
            <a:r>
              <a:rPr lang="en-GB" dirty="0"/>
              <a:t>  contact: </a:t>
            </a:r>
          </a:p>
          <a:p>
            <a:r>
              <a:rPr lang="en-GB" dirty="0"/>
              <a:t>    name: Paramore Brighter</a:t>
            </a:r>
          </a:p>
          <a:p>
            <a:r>
              <a:rPr lang="en-GB" dirty="0"/>
              <a:t>    </a:t>
            </a:r>
            <a:r>
              <a:rPr lang="en-GB" dirty="0" err="1"/>
              <a:t>url</a:t>
            </a:r>
            <a:r>
              <a:rPr lang="en-GB" dirty="0"/>
              <a:t>: https://</a:t>
            </a:r>
            <a:r>
              <a:rPr lang="en-GB" dirty="0" err="1"/>
              <a:t>goparamore.io</a:t>
            </a:r>
            <a:r>
              <a:rPr lang="en-GB" dirty="0"/>
              <a:t>/support</a:t>
            </a:r>
          </a:p>
          <a:p>
            <a:r>
              <a:rPr lang="en-GB" dirty="0"/>
              <a:t>    email: </a:t>
            </a:r>
            <a:r>
              <a:rPr lang="en-GB" dirty="0" err="1"/>
              <a:t>support@goparamore.io</a:t>
            </a:r>
            <a:endParaRPr lang="en-GB" dirty="0"/>
          </a:p>
          <a:p>
            <a:r>
              <a:rPr lang="en-GB" dirty="0"/>
              <a:t>  license:</a:t>
            </a:r>
          </a:p>
          <a:p>
            <a:r>
              <a:rPr lang="en-GB" dirty="0"/>
              <a:t>    name: Apache 2.0 </a:t>
            </a:r>
          </a:p>
          <a:p>
            <a:r>
              <a:rPr lang="en-GB" dirty="0"/>
              <a:t>    </a:t>
            </a:r>
            <a:r>
              <a:rPr lang="en-GB" dirty="0" err="1"/>
              <a:t>url</a:t>
            </a:r>
            <a:r>
              <a:rPr lang="en-GB" dirty="0"/>
              <a:t>: https://</a:t>
            </a:r>
            <a:r>
              <a:rPr lang="en-GB" dirty="0" err="1"/>
              <a:t>www.apache.org</a:t>
            </a:r>
            <a:r>
              <a:rPr lang="en-GB" dirty="0"/>
              <a:t>/licenses/LICENSE-2.0.html </a:t>
            </a:r>
          </a:p>
          <a:p>
            <a:r>
              <a:rPr lang="en-GB" dirty="0"/>
              <a:t>  description: Demonstrates sending a greeting over a messaging transport.</a:t>
            </a:r>
          </a:p>
          <a:p>
            <a:r>
              <a:rPr lang="en-GB" dirty="0"/>
              <a:t>  title: Brighter Sample App</a:t>
            </a:r>
          </a:p>
          <a:p>
            <a:r>
              <a:rPr lang="en-GB" dirty="0"/>
              <a:t>  version: 1.0.0</a:t>
            </a:r>
          </a:p>
          <a:p>
            <a:r>
              <a:rPr lang="en-GB" dirty="0"/>
              <a:t>tags:</a:t>
            </a:r>
          </a:p>
          <a:p>
            <a:r>
              <a:rPr lang="en-GB" dirty="0"/>
              <a:t>  - name: brighter examples</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Info Object</a:t>
            </a:r>
            <a:endParaRPr dirty="0"/>
          </a:p>
        </p:txBody>
      </p:sp>
      <p:sp>
        <p:nvSpPr>
          <p:cNvPr id="4" name="Footer Placeholder 3">
            <a:extLst>
              <a:ext uri="{FF2B5EF4-FFF2-40B4-BE49-F238E27FC236}">
                <a16:creationId xmlns:a16="http://schemas.microsoft.com/office/drawing/2014/main" id="{F1D3E09A-9F6A-9D4E-BFEB-1C542EE2BF9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072F2F7E-8800-0442-8459-4DDE31A94E3D}"/>
              </a:ext>
            </a:extLst>
          </p:cNvPr>
          <p:cNvSpPr>
            <a:spLocks noGrp="1"/>
          </p:cNvSpPr>
          <p:nvPr>
            <p:ph type="sldNum" sz="quarter" idx="12"/>
          </p:nvPr>
        </p:nvSpPr>
        <p:spPr/>
        <p:txBody>
          <a:bodyPr/>
          <a:lstStyle/>
          <a:p>
            <a:fld id="{53C7D256-7CB4-8D4B-B359-120D79D46DFF}" type="slidenum">
              <a:rPr lang="en-US" smtClean="0"/>
              <a:t>115</a:t>
            </a:fld>
            <a:endParaRPr lang="en-US"/>
          </a:p>
        </p:txBody>
      </p:sp>
    </p:spTree>
    <p:extLst>
      <p:ext uri="{BB962C8B-B14F-4D97-AF65-F5344CB8AC3E}">
        <p14:creationId xmlns:p14="http://schemas.microsoft.com/office/powerpoint/2010/main" val="5894747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018761" y="2833710"/>
            <a:ext cx="7106479" cy="120032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development:</a:t>
            </a:r>
          </a:p>
          <a:p>
            <a:r>
              <a:rPr lang="en-GB" dirty="0"/>
              <a:t>  description: A Kafka broker for local development</a:t>
            </a:r>
          </a:p>
          <a:p>
            <a:r>
              <a:rPr lang="en-GB" dirty="0"/>
              <a:t>  </a:t>
            </a:r>
            <a:r>
              <a:rPr lang="en-GB" dirty="0" err="1"/>
              <a:t>url</a:t>
            </a:r>
            <a:r>
              <a:rPr lang="en-GB" dirty="0"/>
              <a:t>: localhost:9092</a:t>
            </a:r>
          </a:p>
          <a:p>
            <a:r>
              <a:rPr lang="en-GB" dirty="0"/>
              <a:t>  protocol: </a:t>
            </a:r>
            <a:r>
              <a:rPr lang="en-GB" dirty="0" err="1"/>
              <a:t>kafka</a:t>
            </a:r>
            <a:endParaRPr lang="en-GB"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Servers Object</a:t>
            </a:r>
            <a:endParaRPr dirty="0"/>
          </a:p>
        </p:txBody>
      </p:sp>
      <p:sp>
        <p:nvSpPr>
          <p:cNvPr id="4" name="Footer Placeholder 3">
            <a:extLst>
              <a:ext uri="{FF2B5EF4-FFF2-40B4-BE49-F238E27FC236}">
                <a16:creationId xmlns:a16="http://schemas.microsoft.com/office/drawing/2014/main" id="{22A85F45-4121-6B4A-8AAF-185F404BD31C}"/>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FB190390-559C-6045-85BF-B5D02D04AE92}"/>
              </a:ext>
            </a:extLst>
          </p:cNvPr>
          <p:cNvSpPr>
            <a:spLocks noGrp="1"/>
          </p:cNvSpPr>
          <p:nvPr>
            <p:ph type="sldNum" sz="quarter" idx="12"/>
          </p:nvPr>
        </p:nvSpPr>
        <p:spPr/>
        <p:txBody>
          <a:bodyPr/>
          <a:lstStyle/>
          <a:p>
            <a:fld id="{53C7D256-7CB4-8D4B-B359-120D79D46DFF}" type="slidenum">
              <a:rPr lang="en-US" smtClean="0"/>
              <a:t>116</a:t>
            </a:fld>
            <a:endParaRPr lang="en-US"/>
          </a:p>
        </p:txBody>
      </p:sp>
    </p:spTree>
    <p:extLst>
      <p:ext uri="{BB962C8B-B14F-4D97-AF65-F5344CB8AC3E}">
        <p14:creationId xmlns:p14="http://schemas.microsoft.com/office/powerpoint/2010/main" val="36237385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2286380"/>
            <a:ext cx="8229623" cy="3139321"/>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subscribe:</a:t>
            </a:r>
          </a:p>
          <a:p>
            <a:r>
              <a:rPr lang="en-GB" dirty="0"/>
              <a:t>    </a:t>
            </a:r>
            <a:r>
              <a:rPr lang="en-GB" dirty="0" err="1"/>
              <a:t>operationid</a:t>
            </a:r>
            <a:r>
              <a:rPr lang="en-GB" dirty="0"/>
              <a:t>: </a:t>
            </a:r>
            <a:r>
              <a:rPr lang="en-GB" dirty="0" err="1"/>
              <a:t>sendGreeting</a:t>
            </a:r>
            <a:endParaRPr lang="en-GB" dirty="0"/>
          </a:p>
          <a:p>
            <a:r>
              <a:rPr lang="en-GB" dirty="0"/>
              <a:t>    summary: sends a greeting</a:t>
            </a:r>
          </a:p>
          <a:p>
            <a:r>
              <a:rPr lang="en-GB" dirty="0"/>
              <a:t>    description: This service lets you send the ‘Hello World’ greeting to another service.</a:t>
            </a:r>
          </a:p>
          <a:p>
            <a:r>
              <a:rPr lang="en-GB" dirty="0"/>
              <a:t>    message:</a:t>
            </a:r>
          </a:p>
          <a:p>
            <a:r>
              <a:rPr lang="en-GB" dirty="0"/>
              <a:t>      $ref: "#/components/messages/greeting”</a:t>
            </a:r>
          </a:p>
          <a:p>
            <a:r>
              <a:rPr lang="en-GB" dirty="0"/>
              <a:t>    </a:t>
            </a:r>
            <a:r>
              <a:rPr lang="en-GB" dirty="0">
                <a:latin typeface="Fira Code VF"/>
              </a:rPr>
              <a:t>bindings:</a:t>
            </a:r>
          </a:p>
          <a:p>
            <a:r>
              <a:rPr lang="en-GB" dirty="0">
                <a:latin typeface="Fira Code VF"/>
              </a:rPr>
              <a:t>        </a:t>
            </a:r>
            <a:r>
              <a:rPr lang="en-GB" dirty="0" err="1"/>
              <a:t>kafka</a:t>
            </a:r>
            <a:r>
              <a:rPr lang="en-GB" dirty="0"/>
              <a:t>: </a:t>
            </a:r>
          </a:p>
          <a:p>
            <a:r>
              <a:rPr lang="en-GB" dirty="0"/>
              <a:t>            partitions: 20 </a:t>
            </a:r>
          </a:p>
          <a:p>
            <a:r>
              <a:rPr lang="en-GB" dirty="0"/>
              <a:t>            replicas: 3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Channels (V2)</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117</a:t>
            </a:fld>
            <a:endParaRPr lang="en-US"/>
          </a:p>
        </p:txBody>
      </p:sp>
    </p:spTree>
    <p:extLst>
      <p:ext uri="{BB962C8B-B14F-4D97-AF65-F5344CB8AC3E}">
        <p14:creationId xmlns:p14="http://schemas.microsoft.com/office/powerpoint/2010/main" val="31603119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558508" y="1776212"/>
            <a:ext cx="8229623" cy="369331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address: ‘</a:t>
            </a:r>
            <a:r>
              <a:rPr lang="en-GB" dirty="0" err="1"/>
              <a:t>goparamore.io.greeting</a:t>
            </a:r>
            <a:r>
              <a:rPr lang="en-GB" dirty="0"/>
              <a:t>’</a:t>
            </a:r>
          </a:p>
          <a:p>
            <a:r>
              <a:rPr lang="en-GB" dirty="0"/>
              <a:t>    summary: For sending greetings</a:t>
            </a:r>
          </a:p>
          <a:p>
            <a:r>
              <a:rPr lang="en-GB" dirty="0"/>
              <a:t>    description: This channel contains greeting messages </a:t>
            </a:r>
          </a:p>
          <a:p>
            <a:r>
              <a:rPr lang="en-GB" dirty="0"/>
              <a:t>    s</a:t>
            </a:r>
            <a:r>
              <a:rPr lang="en-GB" dirty="0">
                <a:latin typeface="Fira Code VF"/>
              </a:rPr>
              <a:t>ervers: </a:t>
            </a:r>
          </a:p>
          <a:p>
            <a:r>
              <a:rPr lang="en-GB" dirty="0">
                <a:latin typeface="Fira Code VF"/>
              </a:rPr>
              <a:t>       - $ref: '#/servers/development’</a:t>
            </a:r>
          </a:p>
          <a:p>
            <a:r>
              <a:rPr lang="en-GB" dirty="0"/>
              <a:t>    messages:</a:t>
            </a:r>
          </a:p>
          <a:p>
            <a:r>
              <a:rPr lang="en-GB" dirty="0"/>
              <a:t>          greeting:  </a:t>
            </a:r>
          </a:p>
          <a:p>
            <a:r>
              <a:rPr lang="en-GB" dirty="0"/>
              <a:t>             $ref: "#/components/messages/greeting”</a:t>
            </a:r>
          </a:p>
          <a:p>
            <a:r>
              <a:rPr lang="en-GB" dirty="0">
                <a:latin typeface="Fira Code VF"/>
              </a:rPr>
              <a:t>    bindings:</a:t>
            </a:r>
          </a:p>
          <a:p>
            <a:r>
              <a:rPr lang="en-GB" dirty="0">
                <a:latin typeface="Fira Code VF"/>
              </a:rPr>
              <a:t>        </a:t>
            </a:r>
            <a:r>
              <a:rPr lang="en-GB" dirty="0" err="1"/>
              <a:t>kafka</a:t>
            </a:r>
            <a:r>
              <a:rPr lang="en-GB" dirty="0"/>
              <a:t>: </a:t>
            </a:r>
          </a:p>
          <a:p>
            <a:r>
              <a:rPr lang="en-GB" dirty="0"/>
              <a:t>            partitions: 20 </a:t>
            </a:r>
          </a:p>
          <a:p>
            <a:r>
              <a:rPr lang="en-GB" dirty="0"/>
              <a:t>            replicas: 3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Channels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118</a:t>
            </a:fld>
            <a:endParaRPr lang="en-US"/>
          </a:p>
        </p:txBody>
      </p:sp>
    </p:spTree>
    <p:extLst>
      <p:ext uri="{BB962C8B-B14F-4D97-AF65-F5344CB8AC3E}">
        <p14:creationId xmlns:p14="http://schemas.microsoft.com/office/powerpoint/2010/main" val="830276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456865" y="1985296"/>
            <a:ext cx="8229623" cy="286232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err="1"/>
              <a:t>sendGreeting</a:t>
            </a:r>
            <a:r>
              <a:rPr lang="en-GB" dirty="0"/>
              <a:t> :</a:t>
            </a:r>
          </a:p>
          <a:p>
            <a:r>
              <a:rPr lang="en-GB" dirty="0"/>
              <a:t>    action: send</a:t>
            </a:r>
          </a:p>
          <a:p>
            <a:r>
              <a:rPr lang="en-GB" dirty="0"/>
              <a:t>    summary: sends a greeting</a:t>
            </a:r>
          </a:p>
          <a:p>
            <a:r>
              <a:rPr lang="en-GB" dirty="0"/>
              <a:t>    description: The application sends a greeting to a consumer.</a:t>
            </a:r>
          </a:p>
          <a:p>
            <a:r>
              <a:rPr lang="en-GB" dirty="0"/>
              <a:t>    channel:</a:t>
            </a:r>
          </a:p>
          <a:p>
            <a:r>
              <a:rPr lang="en-GB" dirty="0"/>
              <a:t>      $ref: "#/channels/greeting”</a:t>
            </a:r>
          </a:p>
          <a:p>
            <a:r>
              <a:rPr lang="en-GB" dirty="0"/>
              <a:t>    </a:t>
            </a:r>
            <a:r>
              <a:rPr lang="en-GB" dirty="0">
                <a:latin typeface="Fira Code VF"/>
              </a:rPr>
              <a:t>bindings:</a:t>
            </a:r>
          </a:p>
          <a:p>
            <a:r>
              <a:rPr lang="en-GB" dirty="0">
                <a:latin typeface="Fira Code VF"/>
              </a:rPr>
              <a:t>        </a:t>
            </a:r>
            <a:r>
              <a:rPr lang="en-GB" dirty="0" err="1"/>
              <a:t>kafka</a:t>
            </a:r>
            <a:r>
              <a:rPr lang="en-GB" dirty="0"/>
              <a:t>: </a:t>
            </a:r>
          </a:p>
          <a:p>
            <a:r>
              <a:rPr lang="en-GB" dirty="0"/>
              <a:t>            partitions: 20 </a:t>
            </a:r>
          </a:p>
          <a:p>
            <a:r>
              <a:rPr lang="en-GB" dirty="0"/>
              <a:t>            replicas: 3</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Operations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119</a:t>
            </a:fld>
            <a:endParaRPr lang="en-US"/>
          </a:p>
        </p:txBody>
      </p:sp>
    </p:spTree>
    <p:extLst>
      <p:ext uri="{BB962C8B-B14F-4D97-AF65-F5344CB8AC3E}">
        <p14:creationId xmlns:p14="http://schemas.microsoft.com/office/powerpoint/2010/main" val="3915509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latin typeface="Chalkboard" panose="03050602040202020205" pitchFamily="66" charset="77"/>
              </a:rPr>
              <a:t>Example: Task Queues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12</a:t>
            </a:fld>
            <a:endParaRPr lang="en-US"/>
          </a:p>
        </p:txBody>
      </p:sp>
    </p:spTree>
    <p:extLst>
      <p:ext uri="{BB962C8B-B14F-4D97-AF65-F5344CB8AC3E}">
        <p14:creationId xmlns:p14="http://schemas.microsoft.com/office/powerpoint/2010/main" val="16408310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1605715"/>
            <a:ext cx="8229623" cy="4247317"/>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sz="1350" dirty="0"/>
              <a:t>components:</a:t>
            </a:r>
          </a:p>
          <a:p>
            <a:r>
              <a:rPr lang="en-GB" sz="1350" dirty="0"/>
              <a:t>  messages:</a:t>
            </a:r>
          </a:p>
          <a:p>
            <a:r>
              <a:rPr lang="en-GB" sz="1350" dirty="0"/>
              <a:t>    greeting:</a:t>
            </a:r>
          </a:p>
          <a:p>
            <a:r>
              <a:rPr lang="en-GB" sz="1350" dirty="0"/>
              <a:t>      name: greeting</a:t>
            </a:r>
          </a:p>
          <a:p>
            <a:r>
              <a:rPr lang="en-GB" sz="1350" dirty="0"/>
              <a:t>      title: A salutation</a:t>
            </a:r>
          </a:p>
          <a:p>
            <a:r>
              <a:rPr lang="en-GB" sz="1350" dirty="0"/>
              <a:t>      summary: This is how we send you a salutation</a:t>
            </a:r>
          </a:p>
          <a:p>
            <a:r>
              <a:rPr lang="en-GB" sz="1350" dirty="0"/>
              <a:t>      </a:t>
            </a:r>
            <a:r>
              <a:rPr lang="en-GB" sz="1350" dirty="0" err="1"/>
              <a:t>contentType</a:t>
            </a:r>
            <a:r>
              <a:rPr lang="en-GB" sz="1350" dirty="0"/>
              <a:t>: application/json</a:t>
            </a:r>
          </a:p>
          <a:p>
            <a:r>
              <a:rPr lang="en-GB" sz="1350" dirty="0"/>
              <a:t>      traits:</a:t>
            </a:r>
          </a:p>
          <a:p>
            <a:r>
              <a:rPr lang="en-GB" sz="1350" dirty="0"/>
              <a:t>        - $ref: '#/components/</a:t>
            </a:r>
            <a:r>
              <a:rPr lang="en-GB" sz="1350" dirty="0" err="1"/>
              <a:t>messageTraits</a:t>
            </a:r>
            <a:r>
              <a:rPr lang="en-GB" sz="1350" dirty="0"/>
              <a:t>/</a:t>
            </a:r>
            <a:r>
              <a:rPr lang="en-GB" sz="1350" dirty="0" err="1"/>
              <a:t>commonHeaders</a:t>
            </a:r>
            <a:r>
              <a:rPr lang="en-GB" sz="1350" dirty="0"/>
              <a:t>'</a:t>
            </a:r>
          </a:p>
          <a:p>
            <a:r>
              <a:rPr lang="en-GB" sz="1350" dirty="0"/>
              <a:t>      payload:</a:t>
            </a:r>
          </a:p>
          <a:p>
            <a:r>
              <a:rPr lang="en-GB" sz="1350" dirty="0"/>
              <a:t>        $ref: "#/components/schemas/</a:t>
            </a:r>
            <a:r>
              <a:rPr lang="en-GB" sz="1350" dirty="0" err="1"/>
              <a:t>greetingContent</a:t>
            </a:r>
            <a:r>
              <a:rPr lang="en-GB" sz="1350" dirty="0"/>
              <a:t>"</a:t>
            </a:r>
          </a:p>
          <a:p>
            <a:endParaRPr lang="en-GB" sz="1350" dirty="0"/>
          </a:p>
          <a:p>
            <a:r>
              <a:rPr lang="en-GB" sz="1350" dirty="0"/>
              <a:t>  schemas:</a:t>
            </a:r>
          </a:p>
          <a:p>
            <a:r>
              <a:rPr lang="en-GB" sz="1350" dirty="0"/>
              <a:t>    </a:t>
            </a:r>
            <a:r>
              <a:rPr lang="en-GB" sz="1350" dirty="0" err="1"/>
              <a:t>greetingContent</a:t>
            </a:r>
            <a:r>
              <a:rPr lang="en-GB" sz="1350" dirty="0"/>
              <a:t>:</a:t>
            </a:r>
          </a:p>
          <a:p>
            <a:r>
              <a:rPr lang="en-GB" sz="1350" dirty="0"/>
              <a:t>      type: object</a:t>
            </a:r>
          </a:p>
          <a:p>
            <a:r>
              <a:rPr lang="en-GB" sz="1350" dirty="0"/>
              <a:t>      properties:</a:t>
            </a:r>
          </a:p>
          <a:p>
            <a:r>
              <a:rPr lang="en-GB" sz="1350" dirty="0"/>
              <a:t>        greeting: </a:t>
            </a:r>
          </a:p>
          <a:p>
            <a:r>
              <a:rPr lang="en-GB" sz="1350" dirty="0"/>
              <a:t>          type: string</a:t>
            </a:r>
          </a:p>
          <a:p>
            <a:r>
              <a:rPr lang="en-GB" sz="1350" dirty="0"/>
              <a:t>          description: The salutation you want to send</a:t>
            </a:r>
          </a:p>
          <a:p>
            <a:r>
              <a:rPr lang="en-GB" sz="1350" dirty="0"/>
              <a:t> …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Components</a:t>
            </a:r>
            <a:endParaRPr dirty="0"/>
          </a:p>
        </p:txBody>
      </p:sp>
      <p:sp>
        <p:nvSpPr>
          <p:cNvPr id="4" name="Footer Placeholder 3">
            <a:extLst>
              <a:ext uri="{FF2B5EF4-FFF2-40B4-BE49-F238E27FC236}">
                <a16:creationId xmlns:a16="http://schemas.microsoft.com/office/drawing/2014/main" id="{8D82804F-3A0B-E94A-891B-0E312799BBE7}"/>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6906BA5D-03C3-0247-ABA5-B3E3704601F5}"/>
              </a:ext>
            </a:extLst>
          </p:cNvPr>
          <p:cNvSpPr>
            <a:spLocks noGrp="1"/>
          </p:cNvSpPr>
          <p:nvPr>
            <p:ph type="sldNum" sz="quarter" idx="12"/>
          </p:nvPr>
        </p:nvSpPr>
        <p:spPr/>
        <p:txBody>
          <a:bodyPr/>
          <a:lstStyle/>
          <a:p>
            <a:fld id="{53C7D256-7CB4-8D4B-B359-120D79D46DFF}" type="slidenum">
              <a:rPr lang="en-US" smtClean="0"/>
              <a:t>120</a:t>
            </a:fld>
            <a:endParaRPr lang="en-US"/>
          </a:p>
        </p:txBody>
      </p:sp>
    </p:spTree>
    <p:extLst>
      <p:ext uri="{BB962C8B-B14F-4D97-AF65-F5344CB8AC3E}">
        <p14:creationId xmlns:p14="http://schemas.microsoft.com/office/powerpoint/2010/main" val="15933967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121</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JSON Schema (</a:t>
            </a:r>
            <a:r>
              <a:rPr lang="en" dirty="0" err="1"/>
              <a:t>AsyncAPI</a:t>
            </a:r>
            <a:r>
              <a:rPr lang="en" dirty="0"/>
              <a:t> Schema Object)</a:t>
            </a:r>
            <a:endParaRPr dirty="0"/>
          </a:p>
        </p:txBody>
      </p:sp>
      <p:sp>
        <p:nvSpPr>
          <p:cNvPr id="12" name="TextBox 11">
            <a:extLst>
              <a:ext uri="{FF2B5EF4-FFF2-40B4-BE49-F238E27FC236}">
                <a16:creationId xmlns:a16="http://schemas.microsoft.com/office/drawing/2014/main" id="{D8DF8685-6CE5-3D37-5D7D-EC6C78C5E371}"/>
              </a:ext>
            </a:extLst>
          </p:cNvPr>
          <p:cNvSpPr txBox="1"/>
          <p:nvPr/>
        </p:nvSpPr>
        <p:spPr>
          <a:xfrm>
            <a:off x="611710" y="2264723"/>
            <a:ext cx="1820258" cy="300082"/>
          </a:xfrm>
          <a:prstGeom prst="rect">
            <a:avLst/>
          </a:prstGeom>
          <a:noFill/>
          <a:ln w="25400">
            <a:solidFill>
              <a:schemeClr val="dk2"/>
            </a:solidFill>
          </a:ln>
        </p:spPr>
        <p:txBody>
          <a:bodyPr wrap="square" rtlCol="0">
            <a:spAutoFit/>
          </a:bodyPr>
          <a:lstStyle/>
          <a:p>
            <a:r>
              <a:rPr lang="en-US" sz="1350" b="1" dirty="0"/>
              <a:t>$schema</a:t>
            </a:r>
          </a:p>
        </p:txBody>
      </p:sp>
      <p:sp>
        <p:nvSpPr>
          <p:cNvPr id="13" name="TextBox 12">
            <a:extLst>
              <a:ext uri="{FF2B5EF4-FFF2-40B4-BE49-F238E27FC236}">
                <a16:creationId xmlns:a16="http://schemas.microsoft.com/office/drawing/2014/main" id="{E0D38424-D941-1195-3865-7A2ED5668E2F}"/>
              </a:ext>
            </a:extLst>
          </p:cNvPr>
          <p:cNvSpPr txBox="1"/>
          <p:nvPr/>
        </p:nvSpPr>
        <p:spPr>
          <a:xfrm>
            <a:off x="611710" y="2671366"/>
            <a:ext cx="1820258" cy="300082"/>
          </a:xfrm>
          <a:prstGeom prst="rect">
            <a:avLst/>
          </a:prstGeom>
          <a:noFill/>
          <a:ln w="25400">
            <a:solidFill>
              <a:schemeClr val="dk2"/>
            </a:solidFill>
          </a:ln>
        </p:spPr>
        <p:txBody>
          <a:bodyPr wrap="square" rtlCol="0">
            <a:spAutoFit/>
          </a:bodyPr>
          <a:lstStyle/>
          <a:p>
            <a:r>
              <a:rPr lang="en-US" sz="1350" b="1" dirty="0"/>
              <a:t>$id</a:t>
            </a:r>
          </a:p>
        </p:txBody>
      </p:sp>
      <p:sp>
        <p:nvSpPr>
          <p:cNvPr id="14" name="TextBox 13">
            <a:extLst>
              <a:ext uri="{FF2B5EF4-FFF2-40B4-BE49-F238E27FC236}">
                <a16:creationId xmlns:a16="http://schemas.microsoft.com/office/drawing/2014/main" id="{B5A07D61-4460-EFCF-E9CE-E52FDAE46426}"/>
              </a:ext>
            </a:extLst>
          </p:cNvPr>
          <p:cNvSpPr txBox="1"/>
          <p:nvPr/>
        </p:nvSpPr>
        <p:spPr>
          <a:xfrm>
            <a:off x="611710" y="3108177"/>
            <a:ext cx="1820258" cy="300082"/>
          </a:xfrm>
          <a:prstGeom prst="rect">
            <a:avLst/>
          </a:prstGeom>
          <a:noFill/>
          <a:ln w="25400">
            <a:solidFill>
              <a:schemeClr val="dk2"/>
            </a:solidFill>
          </a:ln>
        </p:spPr>
        <p:txBody>
          <a:bodyPr wrap="square" rtlCol="0">
            <a:spAutoFit/>
          </a:bodyPr>
          <a:lstStyle/>
          <a:p>
            <a:r>
              <a:rPr lang="en-US" sz="1350" b="1" dirty="0"/>
              <a:t>title</a:t>
            </a:r>
          </a:p>
        </p:txBody>
      </p:sp>
      <p:sp>
        <p:nvSpPr>
          <p:cNvPr id="15" name="TextBox 14">
            <a:extLst>
              <a:ext uri="{FF2B5EF4-FFF2-40B4-BE49-F238E27FC236}">
                <a16:creationId xmlns:a16="http://schemas.microsoft.com/office/drawing/2014/main" id="{0DBDF9B0-250A-8550-1DA8-30D15BEC68FC}"/>
              </a:ext>
            </a:extLst>
          </p:cNvPr>
          <p:cNvSpPr txBox="1"/>
          <p:nvPr/>
        </p:nvSpPr>
        <p:spPr>
          <a:xfrm>
            <a:off x="611710" y="3544987"/>
            <a:ext cx="1820258" cy="300082"/>
          </a:xfrm>
          <a:prstGeom prst="rect">
            <a:avLst/>
          </a:prstGeom>
          <a:noFill/>
          <a:ln w="25400">
            <a:solidFill>
              <a:schemeClr val="dk2"/>
            </a:solidFill>
          </a:ln>
        </p:spPr>
        <p:txBody>
          <a:bodyPr wrap="square" rtlCol="0">
            <a:spAutoFit/>
          </a:bodyPr>
          <a:lstStyle/>
          <a:p>
            <a:r>
              <a:rPr lang="en-US" sz="1350" b="1" dirty="0"/>
              <a:t>description</a:t>
            </a:r>
          </a:p>
        </p:txBody>
      </p:sp>
      <p:sp>
        <p:nvSpPr>
          <p:cNvPr id="16" name="TextBox 15">
            <a:extLst>
              <a:ext uri="{FF2B5EF4-FFF2-40B4-BE49-F238E27FC236}">
                <a16:creationId xmlns:a16="http://schemas.microsoft.com/office/drawing/2014/main" id="{19B5AC84-A0E4-0DED-2877-F63FB4F63449}"/>
              </a:ext>
            </a:extLst>
          </p:cNvPr>
          <p:cNvSpPr txBox="1"/>
          <p:nvPr/>
        </p:nvSpPr>
        <p:spPr>
          <a:xfrm>
            <a:off x="611710" y="3981798"/>
            <a:ext cx="1820258" cy="300082"/>
          </a:xfrm>
          <a:prstGeom prst="rect">
            <a:avLst/>
          </a:prstGeom>
          <a:noFill/>
          <a:ln w="25400">
            <a:solidFill>
              <a:schemeClr val="dk2"/>
            </a:solidFill>
          </a:ln>
        </p:spPr>
        <p:txBody>
          <a:bodyPr wrap="square" rtlCol="0">
            <a:spAutoFit/>
          </a:bodyPr>
          <a:lstStyle/>
          <a:p>
            <a:r>
              <a:rPr lang="en-US" sz="1350" b="1" dirty="0"/>
              <a:t>type</a:t>
            </a:r>
          </a:p>
        </p:txBody>
      </p:sp>
      <p:sp>
        <p:nvSpPr>
          <p:cNvPr id="17" name="TextBox 16">
            <a:extLst>
              <a:ext uri="{FF2B5EF4-FFF2-40B4-BE49-F238E27FC236}">
                <a16:creationId xmlns:a16="http://schemas.microsoft.com/office/drawing/2014/main" id="{EBBCE1DD-47AA-E8B1-32B5-0D73F97B5696}"/>
              </a:ext>
            </a:extLst>
          </p:cNvPr>
          <p:cNvSpPr txBox="1"/>
          <p:nvPr/>
        </p:nvSpPr>
        <p:spPr>
          <a:xfrm>
            <a:off x="611710" y="4451228"/>
            <a:ext cx="1820258" cy="300082"/>
          </a:xfrm>
          <a:prstGeom prst="rect">
            <a:avLst/>
          </a:prstGeom>
          <a:noFill/>
          <a:ln w="25400">
            <a:solidFill>
              <a:schemeClr val="dk2"/>
            </a:solidFill>
          </a:ln>
        </p:spPr>
        <p:txBody>
          <a:bodyPr wrap="square" rtlCol="0">
            <a:spAutoFit/>
          </a:bodyPr>
          <a:lstStyle/>
          <a:p>
            <a:r>
              <a:rPr lang="en-US" sz="1350" b="1" dirty="0"/>
              <a:t>properties</a:t>
            </a:r>
          </a:p>
        </p:txBody>
      </p:sp>
      <p:sp>
        <p:nvSpPr>
          <p:cNvPr id="18" name="TextBox 17">
            <a:extLst>
              <a:ext uri="{FF2B5EF4-FFF2-40B4-BE49-F238E27FC236}">
                <a16:creationId xmlns:a16="http://schemas.microsoft.com/office/drawing/2014/main" id="{30AFF214-C39F-163A-2636-2327CB2C1C0A}"/>
              </a:ext>
            </a:extLst>
          </p:cNvPr>
          <p:cNvSpPr txBox="1"/>
          <p:nvPr/>
        </p:nvSpPr>
        <p:spPr>
          <a:xfrm>
            <a:off x="4031166" y="2264723"/>
            <a:ext cx="4800600" cy="2793072"/>
          </a:xfrm>
          <a:prstGeom prst="rect">
            <a:avLst/>
          </a:prstGeom>
          <a:noFill/>
          <a:ln w="25400">
            <a:solidFill>
              <a:schemeClr val="dk2"/>
            </a:solidFill>
          </a:ln>
        </p:spPr>
        <p:txBody>
          <a:bodyPr wrap="square" rtlCol="0">
            <a:spAutoFit/>
          </a:bodyPr>
          <a:lstStyle/>
          <a:p>
            <a:r>
              <a:rPr lang="en-US" sz="1350" b="1" dirty="0"/>
              <a:t>{</a:t>
            </a:r>
          </a:p>
          <a:p>
            <a:r>
              <a:rPr lang="en-US" sz="1350" b="1" dirty="0"/>
              <a:t>   ”$schema” : </a:t>
            </a:r>
            <a:r>
              <a:rPr lang="en-GB" sz="1350" dirty="0"/>
              <a:t>"https://</a:t>
            </a:r>
            <a:r>
              <a:rPr lang="en-GB" sz="1350" dirty="0" err="1"/>
              <a:t>json-schema.org</a:t>
            </a:r>
            <a:r>
              <a:rPr lang="en-GB" sz="1350" dirty="0"/>
              <a:t>/draft/2020-12/schema",</a:t>
            </a:r>
          </a:p>
          <a:p>
            <a:r>
              <a:rPr lang="en-GB" sz="1350" b="1" dirty="0"/>
              <a:t>   “$id” : “</a:t>
            </a:r>
            <a:r>
              <a:rPr lang="en-GB" sz="1350" dirty="0"/>
              <a:t>https://</a:t>
            </a:r>
            <a:r>
              <a:rPr lang="en-GB" sz="1350" dirty="0" err="1"/>
              <a:t>goparamore.io</a:t>
            </a:r>
            <a:r>
              <a:rPr lang="en-GB" sz="1350" dirty="0"/>
              <a:t>/</a:t>
            </a:r>
            <a:r>
              <a:rPr lang="en-GB" sz="1350" dirty="0" err="1"/>
              <a:t>greeting.schema.json</a:t>
            </a:r>
            <a:r>
              <a:rPr lang="en-GB" sz="1350" b="1" dirty="0"/>
              <a:t>”,</a:t>
            </a:r>
          </a:p>
          <a:p>
            <a:r>
              <a:rPr lang="en-GB" sz="1350" b="1" dirty="0"/>
              <a:t>   “title” : </a:t>
            </a:r>
            <a:r>
              <a:rPr lang="en-GB" sz="1350" dirty="0"/>
              <a:t>“greeting”,</a:t>
            </a:r>
          </a:p>
          <a:p>
            <a:r>
              <a:rPr lang="en-GB" sz="1350" b="1" dirty="0"/>
              <a:t>   “description” : </a:t>
            </a:r>
            <a:r>
              <a:rPr lang="en-GB" sz="1350" dirty="0"/>
              <a:t>“A greeting message”,</a:t>
            </a:r>
          </a:p>
          <a:p>
            <a:r>
              <a:rPr lang="en-GB" sz="1350" b="1" dirty="0"/>
              <a:t>   “type” : </a:t>
            </a:r>
            <a:r>
              <a:rPr lang="en-GB" sz="1350" dirty="0"/>
              <a:t>“object”,</a:t>
            </a:r>
          </a:p>
          <a:p>
            <a:r>
              <a:rPr lang="en-GB" sz="1350" b="1" dirty="0"/>
              <a:t>   “properties” : </a:t>
            </a:r>
            <a:r>
              <a:rPr lang="en-GB" sz="1350" dirty="0"/>
              <a:t>{</a:t>
            </a:r>
          </a:p>
          <a:p>
            <a:r>
              <a:rPr lang="en-GB" sz="1350" dirty="0"/>
              <a:t>        “greeting” : { </a:t>
            </a:r>
          </a:p>
          <a:p>
            <a:r>
              <a:rPr lang="en-GB" sz="1350" dirty="0"/>
              <a:t>            </a:t>
            </a:r>
            <a:r>
              <a:rPr lang="en-GB" sz="1350" b="1" dirty="0"/>
              <a:t>“description”</a:t>
            </a:r>
            <a:r>
              <a:rPr lang="en-GB" sz="1350" dirty="0"/>
              <a:t> : “the salutation”</a:t>
            </a:r>
          </a:p>
          <a:p>
            <a:r>
              <a:rPr lang="en-GB" sz="1350" dirty="0"/>
              <a:t>            </a:t>
            </a:r>
            <a:r>
              <a:rPr lang="en-GB" sz="1350" b="1" dirty="0"/>
              <a:t>“type”</a:t>
            </a:r>
            <a:r>
              <a:rPr lang="en-GB" sz="1350" dirty="0"/>
              <a:t> : string </a:t>
            </a:r>
          </a:p>
          <a:p>
            <a:r>
              <a:rPr lang="en-GB" sz="1350" dirty="0"/>
              <a:t>          }</a:t>
            </a:r>
          </a:p>
          <a:p>
            <a:r>
              <a:rPr lang="en-GB" sz="1350" b="1" dirty="0"/>
              <a:t>  }</a:t>
            </a:r>
            <a:endParaRPr lang="en-US" sz="1350" b="1" dirty="0"/>
          </a:p>
          <a:p>
            <a:r>
              <a:rPr lang="en-US" sz="1350" b="1" dirty="0"/>
              <a:t>}</a:t>
            </a:r>
          </a:p>
        </p:txBody>
      </p:sp>
    </p:spTree>
    <p:extLst>
      <p:ext uri="{BB962C8B-B14F-4D97-AF65-F5344CB8AC3E}">
        <p14:creationId xmlns:p14="http://schemas.microsoft.com/office/powerpoint/2010/main" val="272411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122</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8D1DE841-855D-B584-A7AC-052A2BF4E80E}"/>
              </a:ext>
            </a:extLst>
          </p:cNvPr>
          <p:cNvSpPr txBox="1"/>
          <p:nvPr/>
        </p:nvSpPr>
        <p:spPr>
          <a:xfrm>
            <a:off x="1841132" y="1817864"/>
            <a:ext cx="851888" cy="300082"/>
          </a:xfrm>
          <a:prstGeom prst="rect">
            <a:avLst/>
          </a:prstGeom>
          <a:noFill/>
          <a:ln w="25400">
            <a:solidFill>
              <a:schemeClr val="dk2"/>
            </a:solidFill>
          </a:ln>
        </p:spPr>
        <p:txBody>
          <a:bodyPr wrap="square" rtlCol="0">
            <a:spAutoFit/>
          </a:bodyPr>
          <a:lstStyle/>
          <a:p>
            <a:r>
              <a:rPr lang="en-US" sz="1350" b="1" dirty="0"/>
              <a:t>records</a:t>
            </a:r>
          </a:p>
        </p:txBody>
      </p:sp>
      <p:sp>
        <p:nvSpPr>
          <p:cNvPr id="11" name="TextBox 10">
            <a:extLst>
              <a:ext uri="{FF2B5EF4-FFF2-40B4-BE49-F238E27FC236}">
                <a16:creationId xmlns:a16="http://schemas.microsoft.com/office/drawing/2014/main" id="{D5DA221E-5BD3-B5DA-9AA5-EA107E8561CF}"/>
              </a:ext>
            </a:extLst>
          </p:cNvPr>
          <p:cNvSpPr txBox="1"/>
          <p:nvPr/>
        </p:nvSpPr>
        <p:spPr>
          <a:xfrm>
            <a:off x="292720" y="1809036"/>
            <a:ext cx="1283428" cy="300082"/>
          </a:xfrm>
          <a:prstGeom prst="rect">
            <a:avLst/>
          </a:prstGeom>
          <a:noFill/>
        </p:spPr>
        <p:txBody>
          <a:bodyPr wrap="none" rtlCol="0">
            <a:spAutoFit/>
          </a:bodyPr>
          <a:lstStyle/>
          <a:p>
            <a:r>
              <a:rPr lang="en-GB" sz="1350" dirty="0"/>
              <a:t>Complex Types:</a:t>
            </a:r>
          </a:p>
        </p:txBody>
      </p:sp>
      <p:sp>
        <p:nvSpPr>
          <p:cNvPr id="12" name="TextBox 11">
            <a:extLst>
              <a:ext uri="{FF2B5EF4-FFF2-40B4-BE49-F238E27FC236}">
                <a16:creationId xmlns:a16="http://schemas.microsoft.com/office/drawing/2014/main" id="{132F8832-4F69-1391-6190-5D47A2103769}"/>
              </a:ext>
            </a:extLst>
          </p:cNvPr>
          <p:cNvSpPr txBox="1"/>
          <p:nvPr/>
        </p:nvSpPr>
        <p:spPr>
          <a:xfrm>
            <a:off x="2867044" y="1828311"/>
            <a:ext cx="851888" cy="300082"/>
          </a:xfrm>
          <a:prstGeom prst="rect">
            <a:avLst/>
          </a:prstGeom>
          <a:noFill/>
          <a:ln w="25400">
            <a:solidFill>
              <a:schemeClr val="dk2"/>
            </a:solidFill>
          </a:ln>
        </p:spPr>
        <p:txBody>
          <a:bodyPr wrap="square" rtlCol="0">
            <a:spAutoFit/>
          </a:bodyPr>
          <a:lstStyle/>
          <a:p>
            <a:r>
              <a:rPr lang="en-US" sz="1350" b="1" dirty="0" err="1"/>
              <a:t>enums</a:t>
            </a:r>
            <a:endParaRPr lang="en-US" sz="1350" b="1" dirty="0"/>
          </a:p>
        </p:txBody>
      </p:sp>
      <p:sp>
        <p:nvSpPr>
          <p:cNvPr id="13" name="TextBox 12">
            <a:extLst>
              <a:ext uri="{FF2B5EF4-FFF2-40B4-BE49-F238E27FC236}">
                <a16:creationId xmlns:a16="http://schemas.microsoft.com/office/drawing/2014/main" id="{A8443F79-D1BF-0B3A-8334-495D90B06321}"/>
              </a:ext>
            </a:extLst>
          </p:cNvPr>
          <p:cNvSpPr txBox="1"/>
          <p:nvPr/>
        </p:nvSpPr>
        <p:spPr>
          <a:xfrm>
            <a:off x="3842890" y="1826227"/>
            <a:ext cx="851888" cy="300082"/>
          </a:xfrm>
          <a:prstGeom prst="rect">
            <a:avLst/>
          </a:prstGeom>
          <a:noFill/>
          <a:ln w="25400">
            <a:solidFill>
              <a:schemeClr val="dk2"/>
            </a:solidFill>
          </a:ln>
        </p:spPr>
        <p:txBody>
          <a:bodyPr wrap="square" rtlCol="0">
            <a:spAutoFit/>
          </a:bodyPr>
          <a:lstStyle/>
          <a:p>
            <a:r>
              <a:rPr lang="en-US" sz="1350" b="1" dirty="0"/>
              <a:t>arrays</a:t>
            </a:r>
          </a:p>
        </p:txBody>
      </p:sp>
      <p:sp>
        <p:nvSpPr>
          <p:cNvPr id="14" name="TextBox 13">
            <a:extLst>
              <a:ext uri="{FF2B5EF4-FFF2-40B4-BE49-F238E27FC236}">
                <a16:creationId xmlns:a16="http://schemas.microsoft.com/office/drawing/2014/main" id="{D13D0653-B304-E655-3055-60CC76EE3663}"/>
              </a:ext>
            </a:extLst>
          </p:cNvPr>
          <p:cNvSpPr txBox="1"/>
          <p:nvPr/>
        </p:nvSpPr>
        <p:spPr>
          <a:xfrm>
            <a:off x="4852075" y="1825762"/>
            <a:ext cx="851888" cy="300082"/>
          </a:xfrm>
          <a:prstGeom prst="rect">
            <a:avLst/>
          </a:prstGeom>
          <a:noFill/>
          <a:ln w="25400">
            <a:solidFill>
              <a:schemeClr val="dk2"/>
            </a:solidFill>
          </a:ln>
        </p:spPr>
        <p:txBody>
          <a:bodyPr wrap="square" rtlCol="0">
            <a:spAutoFit/>
          </a:bodyPr>
          <a:lstStyle/>
          <a:p>
            <a:r>
              <a:rPr lang="en-US" sz="1350" b="1" dirty="0"/>
              <a:t>maps</a:t>
            </a:r>
          </a:p>
        </p:txBody>
      </p:sp>
      <p:sp>
        <p:nvSpPr>
          <p:cNvPr id="15" name="TextBox 14">
            <a:extLst>
              <a:ext uri="{FF2B5EF4-FFF2-40B4-BE49-F238E27FC236}">
                <a16:creationId xmlns:a16="http://schemas.microsoft.com/office/drawing/2014/main" id="{607B71CD-2E57-A75A-6C9B-5D3502343228}"/>
              </a:ext>
            </a:extLst>
          </p:cNvPr>
          <p:cNvSpPr txBox="1"/>
          <p:nvPr/>
        </p:nvSpPr>
        <p:spPr>
          <a:xfrm>
            <a:off x="5861261" y="1825762"/>
            <a:ext cx="851888" cy="300082"/>
          </a:xfrm>
          <a:prstGeom prst="rect">
            <a:avLst/>
          </a:prstGeom>
          <a:noFill/>
          <a:ln w="25400">
            <a:solidFill>
              <a:schemeClr val="dk2"/>
            </a:solidFill>
          </a:ln>
        </p:spPr>
        <p:txBody>
          <a:bodyPr wrap="square" rtlCol="0">
            <a:spAutoFit/>
          </a:bodyPr>
          <a:lstStyle/>
          <a:p>
            <a:r>
              <a:rPr lang="en-US" sz="1350" b="1" dirty="0"/>
              <a:t>unions</a:t>
            </a:r>
          </a:p>
        </p:txBody>
      </p:sp>
      <p:sp>
        <p:nvSpPr>
          <p:cNvPr id="16" name="TextBox 15">
            <a:extLst>
              <a:ext uri="{FF2B5EF4-FFF2-40B4-BE49-F238E27FC236}">
                <a16:creationId xmlns:a16="http://schemas.microsoft.com/office/drawing/2014/main" id="{5333A87C-9ACD-503D-33F3-AA36826A0B37}"/>
              </a:ext>
            </a:extLst>
          </p:cNvPr>
          <p:cNvSpPr txBox="1"/>
          <p:nvPr/>
        </p:nvSpPr>
        <p:spPr>
          <a:xfrm>
            <a:off x="6876924" y="1825762"/>
            <a:ext cx="851888" cy="300082"/>
          </a:xfrm>
          <a:prstGeom prst="rect">
            <a:avLst/>
          </a:prstGeom>
          <a:noFill/>
          <a:ln w="25400">
            <a:solidFill>
              <a:schemeClr val="dk2"/>
            </a:solidFill>
          </a:ln>
        </p:spPr>
        <p:txBody>
          <a:bodyPr wrap="square" rtlCol="0">
            <a:spAutoFit/>
          </a:bodyPr>
          <a:lstStyle/>
          <a:p>
            <a:r>
              <a:rPr lang="en-US" sz="1350" b="1" dirty="0"/>
              <a:t>fixed</a:t>
            </a:r>
          </a:p>
        </p:txBody>
      </p:sp>
      <p:sp>
        <p:nvSpPr>
          <p:cNvPr id="17" name="TextBox 16">
            <a:extLst>
              <a:ext uri="{FF2B5EF4-FFF2-40B4-BE49-F238E27FC236}">
                <a16:creationId xmlns:a16="http://schemas.microsoft.com/office/drawing/2014/main" id="{0ABADA34-A4FB-ECB4-D18D-6496C477FB1C}"/>
              </a:ext>
            </a:extLst>
          </p:cNvPr>
          <p:cNvSpPr txBox="1"/>
          <p:nvPr/>
        </p:nvSpPr>
        <p:spPr>
          <a:xfrm>
            <a:off x="282725" y="2458594"/>
            <a:ext cx="790216" cy="300082"/>
          </a:xfrm>
          <a:prstGeom prst="rect">
            <a:avLst/>
          </a:prstGeom>
          <a:noFill/>
        </p:spPr>
        <p:txBody>
          <a:bodyPr wrap="none" rtlCol="0">
            <a:spAutoFit/>
          </a:bodyPr>
          <a:lstStyle/>
          <a:p>
            <a:r>
              <a:rPr lang="en-GB" sz="1350" dirty="0"/>
              <a:t>Records:</a:t>
            </a:r>
          </a:p>
        </p:txBody>
      </p:sp>
      <p:sp>
        <p:nvSpPr>
          <p:cNvPr id="18" name="TextBox 17">
            <a:extLst>
              <a:ext uri="{FF2B5EF4-FFF2-40B4-BE49-F238E27FC236}">
                <a16:creationId xmlns:a16="http://schemas.microsoft.com/office/drawing/2014/main" id="{991F4DC1-7E74-D7CD-F6A5-FDD72110557A}"/>
              </a:ext>
            </a:extLst>
          </p:cNvPr>
          <p:cNvSpPr txBox="1"/>
          <p:nvPr/>
        </p:nvSpPr>
        <p:spPr>
          <a:xfrm>
            <a:off x="1311449" y="2458594"/>
            <a:ext cx="851888" cy="300082"/>
          </a:xfrm>
          <a:prstGeom prst="rect">
            <a:avLst/>
          </a:prstGeom>
          <a:noFill/>
          <a:ln w="25400">
            <a:solidFill>
              <a:schemeClr val="dk2"/>
            </a:solidFill>
          </a:ln>
        </p:spPr>
        <p:txBody>
          <a:bodyPr wrap="square" rtlCol="0">
            <a:spAutoFit/>
          </a:bodyPr>
          <a:lstStyle/>
          <a:p>
            <a:r>
              <a:rPr lang="en-US" sz="1350" b="1" dirty="0"/>
              <a:t>name</a:t>
            </a:r>
          </a:p>
        </p:txBody>
      </p:sp>
      <p:sp>
        <p:nvSpPr>
          <p:cNvPr id="19" name="TextBox 18">
            <a:extLst>
              <a:ext uri="{FF2B5EF4-FFF2-40B4-BE49-F238E27FC236}">
                <a16:creationId xmlns:a16="http://schemas.microsoft.com/office/drawing/2014/main" id="{4A1CA2E5-57F4-5F9D-81C4-99596106AB45}"/>
              </a:ext>
            </a:extLst>
          </p:cNvPr>
          <p:cNvSpPr txBox="1"/>
          <p:nvPr/>
        </p:nvSpPr>
        <p:spPr>
          <a:xfrm>
            <a:off x="1311449" y="2960825"/>
            <a:ext cx="1037468" cy="300082"/>
          </a:xfrm>
          <a:prstGeom prst="rect">
            <a:avLst/>
          </a:prstGeom>
          <a:noFill/>
          <a:ln w="25400">
            <a:solidFill>
              <a:schemeClr val="dk2"/>
            </a:solidFill>
          </a:ln>
        </p:spPr>
        <p:txBody>
          <a:bodyPr wrap="square" rtlCol="0">
            <a:spAutoFit/>
          </a:bodyPr>
          <a:lstStyle/>
          <a:p>
            <a:r>
              <a:rPr lang="en-US" sz="1350" b="1" dirty="0"/>
              <a:t>namespace</a:t>
            </a:r>
          </a:p>
        </p:txBody>
      </p:sp>
      <p:sp>
        <p:nvSpPr>
          <p:cNvPr id="20" name="TextBox 19">
            <a:extLst>
              <a:ext uri="{FF2B5EF4-FFF2-40B4-BE49-F238E27FC236}">
                <a16:creationId xmlns:a16="http://schemas.microsoft.com/office/drawing/2014/main" id="{75848927-399D-CA88-6F68-524A1428A01C}"/>
              </a:ext>
            </a:extLst>
          </p:cNvPr>
          <p:cNvSpPr txBox="1"/>
          <p:nvPr/>
        </p:nvSpPr>
        <p:spPr>
          <a:xfrm>
            <a:off x="1311449" y="342900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1" name="TextBox 20">
            <a:extLst>
              <a:ext uri="{FF2B5EF4-FFF2-40B4-BE49-F238E27FC236}">
                <a16:creationId xmlns:a16="http://schemas.microsoft.com/office/drawing/2014/main" id="{68F4FD0F-92C1-FABC-9414-2AFCFE08E7E1}"/>
              </a:ext>
            </a:extLst>
          </p:cNvPr>
          <p:cNvSpPr txBox="1"/>
          <p:nvPr/>
        </p:nvSpPr>
        <p:spPr>
          <a:xfrm>
            <a:off x="1311449" y="3897175"/>
            <a:ext cx="971763" cy="300082"/>
          </a:xfrm>
          <a:prstGeom prst="rect">
            <a:avLst/>
          </a:prstGeom>
          <a:noFill/>
          <a:ln w="25400">
            <a:solidFill>
              <a:schemeClr val="dk2"/>
            </a:solidFill>
          </a:ln>
        </p:spPr>
        <p:txBody>
          <a:bodyPr wrap="square" rtlCol="0">
            <a:spAutoFit/>
          </a:bodyPr>
          <a:lstStyle/>
          <a:p>
            <a:r>
              <a:rPr lang="en-US" sz="1350" b="1" dirty="0"/>
              <a:t>alias</a:t>
            </a:r>
          </a:p>
        </p:txBody>
      </p:sp>
      <p:sp>
        <p:nvSpPr>
          <p:cNvPr id="22" name="TextBox 21">
            <a:extLst>
              <a:ext uri="{FF2B5EF4-FFF2-40B4-BE49-F238E27FC236}">
                <a16:creationId xmlns:a16="http://schemas.microsoft.com/office/drawing/2014/main" id="{69BFC201-2BA4-6371-CCB4-0FC1D8D75FBC}"/>
              </a:ext>
            </a:extLst>
          </p:cNvPr>
          <p:cNvSpPr txBox="1"/>
          <p:nvPr/>
        </p:nvSpPr>
        <p:spPr>
          <a:xfrm>
            <a:off x="1295313" y="4365349"/>
            <a:ext cx="971763" cy="300082"/>
          </a:xfrm>
          <a:prstGeom prst="rect">
            <a:avLst/>
          </a:prstGeom>
          <a:noFill/>
          <a:ln w="25400">
            <a:solidFill>
              <a:schemeClr val="dk2"/>
            </a:solidFill>
          </a:ln>
        </p:spPr>
        <p:txBody>
          <a:bodyPr wrap="square" rtlCol="0">
            <a:spAutoFit/>
          </a:bodyPr>
          <a:lstStyle/>
          <a:p>
            <a:r>
              <a:rPr lang="en-US" sz="1350" b="1" dirty="0"/>
              <a:t>fields</a:t>
            </a:r>
          </a:p>
        </p:txBody>
      </p:sp>
      <p:sp>
        <p:nvSpPr>
          <p:cNvPr id="23" name="TextBox 22">
            <a:extLst>
              <a:ext uri="{FF2B5EF4-FFF2-40B4-BE49-F238E27FC236}">
                <a16:creationId xmlns:a16="http://schemas.microsoft.com/office/drawing/2014/main" id="{220570F5-3606-6C9F-8515-3866EF802AEF}"/>
              </a:ext>
            </a:extLst>
          </p:cNvPr>
          <p:cNvSpPr txBox="1"/>
          <p:nvPr/>
        </p:nvSpPr>
        <p:spPr>
          <a:xfrm>
            <a:off x="1613777" y="4796740"/>
            <a:ext cx="971763" cy="300082"/>
          </a:xfrm>
          <a:prstGeom prst="rect">
            <a:avLst/>
          </a:prstGeom>
          <a:noFill/>
          <a:ln w="25400">
            <a:solidFill>
              <a:schemeClr val="dk2"/>
            </a:solidFill>
          </a:ln>
        </p:spPr>
        <p:txBody>
          <a:bodyPr wrap="square" rtlCol="0">
            <a:spAutoFit/>
          </a:bodyPr>
          <a:lstStyle/>
          <a:p>
            <a:r>
              <a:rPr lang="en-US" sz="1350" b="1" dirty="0"/>
              <a:t>name</a:t>
            </a:r>
          </a:p>
        </p:txBody>
      </p:sp>
      <p:sp>
        <p:nvSpPr>
          <p:cNvPr id="24" name="TextBox 23">
            <a:extLst>
              <a:ext uri="{FF2B5EF4-FFF2-40B4-BE49-F238E27FC236}">
                <a16:creationId xmlns:a16="http://schemas.microsoft.com/office/drawing/2014/main" id="{B15CFB97-C1D6-A800-4DAA-CEB4EFD9F6D9}"/>
              </a:ext>
            </a:extLst>
          </p:cNvPr>
          <p:cNvSpPr txBox="1"/>
          <p:nvPr/>
        </p:nvSpPr>
        <p:spPr>
          <a:xfrm>
            <a:off x="2747169" y="479674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5" name="TextBox 24">
            <a:extLst>
              <a:ext uri="{FF2B5EF4-FFF2-40B4-BE49-F238E27FC236}">
                <a16:creationId xmlns:a16="http://schemas.microsoft.com/office/drawing/2014/main" id="{4CB3F40A-75D8-4660-FD2D-95AB3FB75F86}"/>
              </a:ext>
            </a:extLst>
          </p:cNvPr>
          <p:cNvSpPr txBox="1"/>
          <p:nvPr/>
        </p:nvSpPr>
        <p:spPr>
          <a:xfrm>
            <a:off x="3880562" y="4800292"/>
            <a:ext cx="971763" cy="300082"/>
          </a:xfrm>
          <a:prstGeom prst="rect">
            <a:avLst/>
          </a:prstGeom>
          <a:noFill/>
          <a:ln w="25400">
            <a:solidFill>
              <a:schemeClr val="dk2"/>
            </a:solidFill>
          </a:ln>
        </p:spPr>
        <p:txBody>
          <a:bodyPr wrap="square" rtlCol="0">
            <a:spAutoFit/>
          </a:bodyPr>
          <a:lstStyle/>
          <a:p>
            <a:r>
              <a:rPr lang="en-US" sz="1350" b="1" dirty="0"/>
              <a:t>type</a:t>
            </a:r>
          </a:p>
        </p:txBody>
      </p:sp>
      <p:sp>
        <p:nvSpPr>
          <p:cNvPr id="26" name="TextBox 25">
            <a:extLst>
              <a:ext uri="{FF2B5EF4-FFF2-40B4-BE49-F238E27FC236}">
                <a16:creationId xmlns:a16="http://schemas.microsoft.com/office/drawing/2014/main" id="{3DBD942A-5851-91EA-9E7B-4B94EFC86331}"/>
              </a:ext>
            </a:extLst>
          </p:cNvPr>
          <p:cNvSpPr txBox="1"/>
          <p:nvPr/>
        </p:nvSpPr>
        <p:spPr>
          <a:xfrm>
            <a:off x="5013954" y="4796740"/>
            <a:ext cx="971763" cy="300082"/>
          </a:xfrm>
          <a:prstGeom prst="rect">
            <a:avLst/>
          </a:prstGeom>
          <a:noFill/>
          <a:ln w="25400">
            <a:solidFill>
              <a:schemeClr val="dk2"/>
            </a:solidFill>
          </a:ln>
        </p:spPr>
        <p:txBody>
          <a:bodyPr wrap="square" rtlCol="0">
            <a:spAutoFit/>
          </a:bodyPr>
          <a:lstStyle/>
          <a:p>
            <a:r>
              <a:rPr lang="en-US" sz="1350" b="1" dirty="0"/>
              <a:t>default</a:t>
            </a:r>
          </a:p>
        </p:txBody>
      </p:sp>
    </p:spTree>
    <p:extLst>
      <p:ext uri="{BB962C8B-B14F-4D97-AF65-F5344CB8AC3E}">
        <p14:creationId xmlns:p14="http://schemas.microsoft.com/office/powerpoint/2010/main" val="318327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1E8240-DEC7-2B00-2203-988A753CD410}"/>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0ECE72C9-0C8A-03CF-BEBB-9FABEC600400}"/>
              </a:ext>
            </a:extLst>
          </p:cNvPr>
          <p:cNvSpPr>
            <a:spLocks noGrp="1"/>
          </p:cNvSpPr>
          <p:nvPr>
            <p:ph type="sldNum" sz="quarter" idx="12"/>
          </p:nvPr>
        </p:nvSpPr>
        <p:spPr/>
        <p:txBody>
          <a:bodyPr/>
          <a:lstStyle/>
          <a:p>
            <a:fld id="{53C7D256-7CB4-8D4B-B359-120D79D46DFF}" type="slidenum">
              <a:rPr lang="en-US" smtClean="0"/>
              <a:t>123</a:t>
            </a:fld>
            <a:endParaRPr lang="en-US"/>
          </a:p>
        </p:txBody>
      </p:sp>
      <p:sp>
        <p:nvSpPr>
          <p:cNvPr id="4" name="Google Shape;194;p29">
            <a:extLst>
              <a:ext uri="{FF2B5EF4-FFF2-40B4-BE49-F238E27FC236}">
                <a16:creationId xmlns:a16="http://schemas.microsoft.com/office/drawing/2014/main" id="{4294D74B-FDBC-9260-D2B0-6CB038431E0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CD5758DD-C20C-5A19-C8A6-6E010C4D0406}"/>
              </a:ext>
            </a:extLst>
          </p:cNvPr>
          <p:cNvSpPr txBox="1"/>
          <p:nvPr/>
        </p:nvSpPr>
        <p:spPr>
          <a:xfrm>
            <a:off x="2171700" y="2563378"/>
            <a:ext cx="4800600" cy="1754326"/>
          </a:xfrm>
          <a:prstGeom prst="rect">
            <a:avLst/>
          </a:prstGeom>
          <a:noFill/>
          <a:ln w="25400">
            <a:solidFill>
              <a:schemeClr val="dk2"/>
            </a:solidFill>
          </a:ln>
        </p:spPr>
        <p:txBody>
          <a:bodyPr wrap="square" rtlCol="0">
            <a:spAutoFit/>
          </a:bodyPr>
          <a:lstStyle/>
          <a:p>
            <a:r>
              <a:rPr lang="en-US" sz="1350" b="1" dirty="0"/>
              <a:t>{</a:t>
            </a:r>
          </a:p>
          <a:p>
            <a:r>
              <a:rPr lang="en-US" sz="1350" b="1" dirty="0"/>
              <a:t>   “type” : “</a:t>
            </a:r>
            <a:r>
              <a:rPr lang="en-GB" sz="1350" dirty="0"/>
              <a:t>record”,</a:t>
            </a:r>
          </a:p>
          <a:p>
            <a:r>
              <a:rPr lang="en-GB" sz="1350" b="1" dirty="0"/>
              <a:t>   “name” : “</a:t>
            </a:r>
            <a:r>
              <a:rPr lang="en-GB" sz="1350" dirty="0"/>
              <a:t>greeting,</a:t>
            </a:r>
            <a:r>
              <a:rPr lang="en-GB" sz="1350" b="1" dirty="0"/>
              <a:t>”</a:t>
            </a:r>
          </a:p>
          <a:p>
            <a:r>
              <a:rPr lang="en-GB" sz="1350" b="1" dirty="0"/>
              <a:t>   “title” : </a:t>
            </a:r>
            <a:r>
              <a:rPr lang="en-GB" sz="1350" dirty="0"/>
              <a:t>“greeting”,</a:t>
            </a:r>
          </a:p>
          <a:p>
            <a:r>
              <a:rPr lang="en-GB" sz="1350" b="1" dirty="0"/>
              <a:t>   “fields” : </a:t>
            </a:r>
            <a:r>
              <a:rPr lang="en-GB" sz="1350" dirty="0"/>
              <a:t>[</a:t>
            </a:r>
          </a:p>
          <a:p>
            <a:r>
              <a:rPr lang="en-GB" sz="1350" dirty="0"/>
              <a:t>       {“name” : “greeting”, “type” : “string”}</a:t>
            </a:r>
          </a:p>
          <a:p>
            <a:r>
              <a:rPr lang="en-GB" sz="1350" dirty="0"/>
              <a:t>   ]</a:t>
            </a:r>
          </a:p>
          <a:p>
            <a:r>
              <a:rPr lang="en-US" sz="1350" b="1" dirty="0"/>
              <a:t>}</a:t>
            </a:r>
          </a:p>
        </p:txBody>
      </p:sp>
    </p:spTree>
    <p:extLst>
      <p:ext uri="{BB962C8B-B14F-4D97-AF65-F5344CB8AC3E}">
        <p14:creationId xmlns:p14="http://schemas.microsoft.com/office/powerpoint/2010/main" val="4313364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124</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2082241"/>
            <a:ext cx="943079" cy="300082"/>
          </a:xfrm>
          <a:prstGeom prst="rect">
            <a:avLst/>
          </a:prstGeom>
          <a:noFill/>
        </p:spPr>
        <p:txBody>
          <a:bodyPr wrap="none" rtlCol="0">
            <a:spAutoFit/>
          </a:bodyPr>
          <a:lstStyle/>
          <a:p>
            <a:r>
              <a:rPr lang="en-GB" sz="1350" dirty="0"/>
              <a:t>Encodings:</a:t>
            </a:r>
          </a:p>
        </p:txBody>
      </p:sp>
      <p:sp>
        <p:nvSpPr>
          <p:cNvPr id="11" name="TextBox 10">
            <a:extLst>
              <a:ext uri="{FF2B5EF4-FFF2-40B4-BE49-F238E27FC236}">
                <a16:creationId xmlns:a16="http://schemas.microsoft.com/office/drawing/2014/main" id="{E2C0347A-2833-90F4-1AC0-269864ED8E6C}"/>
              </a:ext>
            </a:extLst>
          </p:cNvPr>
          <p:cNvSpPr txBox="1"/>
          <p:nvPr/>
        </p:nvSpPr>
        <p:spPr>
          <a:xfrm>
            <a:off x="1470354" y="2082241"/>
            <a:ext cx="851888" cy="300082"/>
          </a:xfrm>
          <a:prstGeom prst="rect">
            <a:avLst/>
          </a:prstGeom>
          <a:noFill/>
          <a:ln w="25400">
            <a:solidFill>
              <a:schemeClr val="dk2"/>
            </a:solidFill>
          </a:ln>
        </p:spPr>
        <p:txBody>
          <a:bodyPr wrap="square" rtlCol="0">
            <a:spAutoFit/>
          </a:bodyPr>
          <a:lstStyle/>
          <a:p>
            <a:r>
              <a:rPr lang="en-US" sz="1350" b="1" dirty="0"/>
              <a:t>JSON</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70354" y="2584471"/>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572001" y="207387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00725" y="2073877"/>
            <a:ext cx="971762" cy="300082"/>
          </a:xfrm>
          <a:prstGeom prst="rect">
            <a:avLst/>
          </a:prstGeom>
          <a:noFill/>
          <a:ln w="25400">
            <a:solidFill>
              <a:schemeClr val="dk2"/>
            </a:solidFill>
          </a:ln>
        </p:spPr>
        <p:txBody>
          <a:bodyPr wrap="square" rtlCol="0">
            <a:spAutoFit/>
          </a:bodyPr>
          <a:lstStyle/>
          <a:p>
            <a:r>
              <a:rPr lang="en-US" sz="1350" b="1" dirty="0"/>
              <a:t>C</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00725" y="2491083"/>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00725" y="2908288"/>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00725" y="330348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00725" y="3698677"/>
            <a:ext cx="971763" cy="300082"/>
          </a:xfrm>
          <a:prstGeom prst="rect">
            <a:avLst/>
          </a:prstGeom>
          <a:noFill/>
          <a:ln w="25400">
            <a:solidFill>
              <a:schemeClr val="dk2"/>
            </a:solidFill>
          </a:ln>
        </p:spPr>
        <p:txBody>
          <a:bodyPr wrap="square" rtlCol="0">
            <a:spAutoFit/>
          </a:bodyPr>
          <a:lstStyle/>
          <a:p>
            <a:r>
              <a:rPr lang="en-US" sz="1350" b="1" dirty="0"/>
              <a:t>Perl</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00725" y="4129156"/>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00725" y="4541828"/>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00725" y="4954500"/>
            <a:ext cx="971763" cy="300082"/>
          </a:xfrm>
          <a:prstGeom prst="rect">
            <a:avLst/>
          </a:prstGeom>
          <a:noFill/>
          <a:ln w="25400">
            <a:solidFill>
              <a:schemeClr val="dk2"/>
            </a:solidFill>
          </a:ln>
        </p:spPr>
        <p:txBody>
          <a:bodyPr wrap="square" rtlCol="0">
            <a:spAutoFit/>
          </a:bodyPr>
          <a:lstStyle/>
          <a:p>
            <a:r>
              <a:rPr lang="en-US" sz="1350" b="1" dirty="0"/>
              <a:t>Others…</a:t>
            </a:r>
          </a:p>
        </p:txBody>
      </p:sp>
    </p:spTree>
    <p:extLst>
      <p:ext uri="{BB962C8B-B14F-4D97-AF65-F5344CB8AC3E}">
        <p14:creationId xmlns:p14="http://schemas.microsoft.com/office/powerpoint/2010/main" val="2470304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125</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3" name="TextBox 12">
            <a:extLst>
              <a:ext uri="{FF2B5EF4-FFF2-40B4-BE49-F238E27FC236}">
                <a16:creationId xmlns:a16="http://schemas.microsoft.com/office/drawing/2014/main" id="{C2A3D776-7255-B548-2E20-BE6894F28313}"/>
              </a:ext>
            </a:extLst>
          </p:cNvPr>
          <p:cNvSpPr txBox="1"/>
          <p:nvPr/>
        </p:nvSpPr>
        <p:spPr>
          <a:xfrm>
            <a:off x="2171700" y="2875003"/>
            <a:ext cx="4800600" cy="1131079"/>
          </a:xfrm>
          <a:prstGeom prst="rect">
            <a:avLst/>
          </a:prstGeom>
          <a:noFill/>
          <a:ln w="25400">
            <a:solidFill>
              <a:schemeClr val="dk2"/>
            </a:solidFill>
          </a:ln>
        </p:spPr>
        <p:txBody>
          <a:bodyPr wrap="square" rtlCol="0">
            <a:spAutoFit/>
          </a:bodyPr>
          <a:lstStyle/>
          <a:p>
            <a:r>
              <a:rPr lang="en-GB" sz="1350" b="1" dirty="0"/>
              <a:t>syntax = "proto3"; </a:t>
            </a:r>
          </a:p>
          <a:p>
            <a:endParaRPr lang="en-GB" sz="1350" b="1" dirty="0"/>
          </a:p>
          <a:p>
            <a:r>
              <a:rPr lang="en-GB" sz="1350" b="1" dirty="0"/>
              <a:t>message</a:t>
            </a:r>
            <a:r>
              <a:rPr lang="en-GB" sz="1350" dirty="0"/>
              <a:t> Greeting </a:t>
            </a:r>
            <a:r>
              <a:rPr lang="en-GB" sz="1350" b="1" dirty="0"/>
              <a:t>{</a:t>
            </a:r>
            <a:r>
              <a:rPr lang="en-GB" sz="1350" dirty="0"/>
              <a:t> </a:t>
            </a:r>
          </a:p>
          <a:p>
            <a:r>
              <a:rPr lang="en-GB" sz="1350" b="1" dirty="0"/>
              <a:t>    string</a:t>
            </a:r>
            <a:r>
              <a:rPr lang="en-GB" sz="1350" dirty="0"/>
              <a:t> greeting </a:t>
            </a:r>
            <a:r>
              <a:rPr lang="en-GB" sz="1350" b="1" dirty="0"/>
              <a:t>=</a:t>
            </a:r>
            <a:r>
              <a:rPr lang="en-GB" sz="1350" dirty="0"/>
              <a:t> </a:t>
            </a:r>
            <a:r>
              <a:rPr lang="en-GB" sz="1350" b="1" dirty="0"/>
              <a:t>1;</a:t>
            </a:r>
            <a:r>
              <a:rPr lang="en-GB" sz="1350" dirty="0"/>
              <a:t> </a:t>
            </a:r>
          </a:p>
          <a:p>
            <a:r>
              <a:rPr lang="en-GB" sz="1350" b="1" dirty="0"/>
              <a:t>}</a:t>
            </a:r>
            <a:endParaRPr lang="en-US" sz="1350" b="1" dirty="0"/>
          </a:p>
        </p:txBody>
      </p:sp>
    </p:spTree>
    <p:extLst>
      <p:ext uri="{BB962C8B-B14F-4D97-AF65-F5344CB8AC3E}">
        <p14:creationId xmlns:p14="http://schemas.microsoft.com/office/powerpoint/2010/main" val="37677972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126</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1861979"/>
            <a:ext cx="943079" cy="300082"/>
          </a:xfrm>
          <a:prstGeom prst="rect">
            <a:avLst/>
          </a:prstGeom>
          <a:noFill/>
        </p:spPr>
        <p:txBody>
          <a:bodyPr wrap="none" rtlCol="0">
            <a:spAutoFit/>
          </a:bodyPr>
          <a:lstStyle/>
          <a:p>
            <a:r>
              <a:rPr lang="en-GB" sz="1350" dirty="0"/>
              <a:t>Encodings:</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36566" y="1866337"/>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451114" y="186633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29169" y="2665505"/>
            <a:ext cx="971762" cy="300082"/>
          </a:xfrm>
          <a:prstGeom prst="rect">
            <a:avLst/>
          </a:prstGeom>
          <a:noFill/>
          <a:ln w="25400">
            <a:solidFill>
              <a:schemeClr val="dk2"/>
            </a:solidFill>
          </a:ln>
        </p:spPr>
        <p:txBody>
          <a:bodyPr wrap="square" rtlCol="0">
            <a:spAutoFit/>
          </a:bodyPr>
          <a:lstStyle/>
          <a:p>
            <a:r>
              <a:rPr lang="en-US" sz="1350" b="1" dirty="0"/>
              <a:t>Dart</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29169" y="1860789"/>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29169" y="2277994"/>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29168" y="382312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29168" y="3450729"/>
            <a:ext cx="971763" cy="300082"/>
          </a:xfrm>
          <a:prstGeom prst="rect">
            <a:avLst/>
          </a:prstGeom>
          <a:noFill/>
          <a:ln w="25400">
            <a:solidFill>
              <a:schemeClr val="dk2"/>
            </a:solidFill>
          </a:ln>
        </p:spPr>
        <p:txBody>
          <a:bodyPr wrap="square" rtlCol="0">
            <a:spAutoFit/>
          </a:bodyPr>
          <a:lstStyle/>
          <a:p>
            <a:r>
              <a:rPr lang="en-US" sz="1350" b="1" dirty="0"/>
              <a:t>Kotlin</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29169" y="4542797"/>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29169" y="4955469"/>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29169" y="5368141"/>
            <a:ext cx="971763" cy="300082"/>
          </a:xfrm>
          <a:prstGeom prst="rect">
            <a:avLst/>
          </a:prstGeom>
          <a:noFill/>
          <a:ln w="25400">
            <a:solidFill>
              <a:schemeClr val="dk2"/>
            </a:solidFill>
          </a:ln>
        </p:spPr>
        <p:txBody>
          <a:bodyPr wrap="square" rtlCol="0">
            <a:spAutoFit/>
          </a:bodyPr>
          <a:lstStyle/>
          <a:p>
            <a:r>
              <a:rPr lang="en-US" sz="1350" b="1" dirty="0"/>
              <a:t>Others…</a:t>
            </a:r>
          </a:p>
        </p:txBody>
      </p:sp>
      <p:sp>
        <p:nvSpPr>
          <p:cNvPr id="22" name="TextBox 21">
            <a:extLst>
              <a:ext uri="{FF2B5EF4-FFF2-40B4-BE49-F238E27FC236}">
                <a16:creationId xmlns:a16="http://schemas.microsoft.com/office/drawing/2014/main" id="{0F670720-FC52-B515-B2B2-071CB79FC7DB}"/>
              </a:ext>
            </a:extLst>
          </p:cNvPr>
          <p:cNvSpPr txBox="1"/>
          <p:nvPr/>
        </p:nvSpPr>
        <p:spPr>
          <a:xfrm>
            <a:off x="5629169" y="3077412"/>
            <a:ext cx="971762" cy="300082"/>
          </a:xfrm>
          <a:prstGeom prst="rect">
            <a:avLst/>
          </a:prstGeom>
          <a:noFill/>
          <a:ln w="25400">
            <a:solidFill>
              <a:schemeClr val="dk2"/>
            </a:solidFill>
          </a:ln>
        </p:spPr>
        <p:txBody>
          <a:bodyPr wrap="square" rtlCol="0">
            <a:spAutoFit/>
          </a:bodyPr>
          <a:lstStyle/>
          <a:p>
            <a:r>
              <a:rPr lang="en-US" sz="1350" b="1" dirty="0"/>
              <a:t>Go</a:t>
            </a:r>
          </a:p>
        </p:txBody>
      </p:sp>
      <p:sp>
        <p:nvSpPr>
          <p:cNvPr id="23" name="TextBox 22">
            <a:extLst>
              <a:ext uri="{FF2B5EF4-FFF2-40B4-BE49-F238E27FC236}">
                <a16:creationId xmlns:a16="http://schemas.microsoft.com/office/drawing/2014/main" id="{6CA5298C-98EB-1DAF-289B-36517BF1B1C5}"/>
              </a:ext>
            </a:extLst>
          </p:cNvPr>
          <p:cNvSpPr txBox="1"/>
          <p:nvPr/>
        </p:nvSpPr>
        <p:spPr>
          <a:xfrm>
            <a:off x="5629167" y="4164508"/>
            <a:ext cx="1065247" cy="300082"/>
          </a:xfrm>
          <a:prstGeom prst="rect">
            <a:avLst/>
          </a:prstGeom>
          <a:noFill/>
          <a:ln w="25400">
            <a:solidFill>
              <a:schemeClr val="dk2"/>
            </a:solidFill>
          </a:ln>
        </p:spPr>
        <p:txBody>
          <a:bodyPr wrap="square" rtlCol="0">
            <a:spAutoFit/>
          </a:bodyPr>
          <a:lstStyle/>
          <a:p>
            <a:r>
              <a:rPr lang="en-US" sz="1350" b="1" dirty="0"/>
              <a:t>Objective-C</a:t>
            </a:r>
          </a:p>
        </p:txBody>
      </p:sp>
    </p:spTree>
    <p:extLst>
      <p:ext uri="{BB962C8B-B14F-4D97-AF65-F5344CB8AC3E}">
        <p14:creationId xmlns:p14="http://schemas.microsoft.com/office/powerpoint/2010/main" val="18665844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A426D4-8BCB-6F4C-AC99-CAEF890D104B}"/>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A01F493-97FD-394E-A735-69E59F6E2189}"/>
              </a:ext>
            </a:extLst>
          </p:cNvPr>
          <p:cNvSpPr>
            <a:spLocks noGrp="1"/>
          </p:cNvSpPr>
          <p:nvPr>
            <p:ph type="sldNum" sz="quarter" idx="12"/>
          </p:nvPr>
        </p:nvSpPr>
        <p:spPr/>
        <p:txBody>
          <a:bodyPr/>
          <a:lstStyle/>
          <a:p>
            <a:fld id="{53C7D256-7CB4-8D4B-B359-120D79D46DFF}" type="slidenum">
              <a:rPr lang="en-US" smtClean="0"/>
              <a:t>127</a:t>
            </a:fld>
            <a:endParaRPr lang="en-US"/>
          </a:p>
        </p:txBody>
      </p:sp>
      <p:pic>
        <p:nvPicPr>
          <p:cNvPr id="6" name="Picture 5">
            <a:extLst>
              <a:ext uri="{FF2B5EF4-FFF2-40B4-BE49-F238E27FC236}">
                <a16:creationId xmlns:a16="http://schemas.microsoft.com/office/drawing/2014/main" id="{FDF0A258-0513-3A48-A84E-5AED5AD747D4}"/>
              </a:ext>
            </a:extLst>
          </p:cNvPr>
          <p:cNvPicPr>
            <a:picLocks noChangeAspect="1"/>
          </p:cNvPicPr>
          <p:nvPr/>
        </p:nvPicPr>
        <p:blipFill>
          <a:blip r:embed="rId2"/>
          <a:stretch>
            <a:fillRect/>
          </a:stretch>
        </p:blipFill>
        <p:spPr>
          <a:xfrm>
            <a:off x="1574651" y="1583805"/>
            <a:ext cx="5994698" cy="3541726"/>
          </a:xfrm>
          <a:prstGeom prst="rect">
            <a:avLst/>
          </a:prstGeom>
        </p:spPr>
      </p:pic>
      <p:sp>
        <p:nvSpPr>
          <p:cNvPr id="7" name="Rectangle 6">
            <a:extLst>
              <a:ext uri="{FF2B5EF4-FFF2-40B4-BE49-F238E27FC236}">
                <a16:creationId xmlns:a16="http://schemas.microsoft.com/office/drawing/2014/main" id="{D859B7B5-67BB-0B44-8207-2B5692240741}"/>
              </a:ext>
            </a:extLst>
          </p:cNvPr>
          <p:cNvSpPr/>
          <p:nvPr/>
        </p:nvSpPr>
        <p:spPr>
          <a:xfrm>
            <a:off x="3358402" y="5129491"/>
            <a:ext cx="5363360" cy="300082"/>
          </a:xfrm>
          <a:prstGeom prst="rect">
            <a:avLst/>
          </a:prstGeom>
        </p:spPr>
        <p:txBody>
          <a:bodyPr wrap="square">
            <a:spAutoFit/>
          </a:bodyPr>
          <a:lstStyle/>
          <a:p>
            <a:r>
              <a:rPr lang="en-US" sz="1350" dirty="0"/>
              <a:t>https://</a:t>
            </a:r>
            <a:r>
              <a:rPr lang="en-US" sz="1350" dirty="0" err="1"/>
              <a:t>docs.confluent.io</a:t>
            </a:r>
            <a:r>
              <a:rPr lang="en-US" sz="1350" dirty="0"/>
              <a:t>/platform/current/schema-registry/</a:t>
            </a:r>
            <a:r>
              <a:rPr lang="en-US" sz="1350" dirty="0" err="1"/>
              <a:t>index.html</a:t>
            </a:r>
            <a:endParaRPr lang="en-US" sz="1350" dirty="0"/>
          </a:p>
        </p:txBody>
      </p:sp>
      <p:sp>
        <p:nvSpPr>
          <p:cNvPr id="4" name="Google Shape;194;p29">
            <a:extLst>
              <a:ext uri="{FF2B5EF4-FFF2-40B4-BE49-F238E27FC236}">
                <a16:creationId xmlns:a16="http://schemas.microsoft.com/office/drawing/2014/main" id="{7392E0B8-1D3E-CE11-D1DF-54C364D2067F}"/>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Schema Registry</a:t>
            </a:r>
            <a:endParaRPr dirty="0"/>
          </a:p>
        </p:txBody>
      </p:sp>
    </p:spTree>
    <p:extLst>
      <p:ext uri="{BB962C8B-B14F-4D97-AF65-F5344CB8AC3E}">
        <p14:creationId xmlns:p14="http://schemas.microsoft.com/office/powerpoint/2010/main" val="18890439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9E8230-75C1-6849-8745-EE4B9716D202}"/>
              </a:ext>
            </a:extLst>
          </p:cNvPr>
          <p:cNvSpPr>
            <a:spLocks noGrp="1"/>
          </p:cNvSpPr>
          <p:nvPr>
            <p:ph type="ftr" sz="quarter" idx="11"/>
          </p:nvPr>
        </p:nvSpPr>
        <p:spPr/>
        <p:txBody>
          <a:bodyPr/>
          <a:lstStyle/>
          <a:p>
            <a:r>
              <a:rPr lang="en-US"/>
              <a:t>Ian Cooper</a:t>
            </a:r>
            <a:endParaRPr lang="en-US" dirty="0"/>
          </a:p>
        </p:txBody>
      </p:sp>
      <p:sp>
        <p:nvSpPr>
          <p:cNvPr id="3" name="Slide Number Placeholder 2">
            <a:extLst>
              <a:ext uri="{FF2B5EF4-FFF2-40B4-BE49-F238E27FC236}">
                <a16:creationId xmlns:a16="http://schemas.microsoft.com/office/drawing/2014/main" id="{B0559496-40CA-9141-A8E2-2F1EB47072CB}"/>
              </a:ext>
            </a:extLst>
          </p:cNvPr>
          <p:cNvSpPr>
            <a:spLocks noGrp="1"/>
          </p:cNvSpPr>
          <p:nvPr>
            <p:ph type="sldNum" sz="quarter" idx="12"/>
          </p:nvPr>
        </p:nvSpPr>
        <p:spPr/>
        <p:txBody>
          <a:bodyPr/>
          <a:lstStyle/>
          <a:p>
            <a:fld id="{53C7D256-7CB4-8D4B-B359-120D79D46DFF}" type="slidenum">
              <a:rPr lang="en-US" smtClean="0"/>
              <a:t>128</a:t>
            </a:fld>
            <a:endParaRPr lang="en-US"/>
          </a:p>
        </p:txBody>
      </p:sp>
      <p:sp>
        <p:nvSpPr>
          <p:cNvPr id="4" name="TextBox 3">
            <a:extLst>
              <a:ext uri="{FF2B5EF4-FFF2-40B4-BE49-F238E27FC236}">
                <a16:creationId xmlns:a16="http://schemas.microsoft.com/office/drawing/2014/main" id="{36B5FC34-8218-3743-BC15-F88727243B18}"/>
              </a:ext>
            </a:extLst>
          </p:cNvPr>
          <p:cNvSpPr txBox="1"/>
          <p:nvPr/>
        </p:nvSpPr>
        <p:spPr>
          <a:xfrm>
            <a:off x="653527" y="3258308"/>
            <a:ext cx="1820258" cy="300082"/>
          </a:xfrm>
          <a:prstGeom prst="rect">
            <a:avLst/>
          </a:prstGeom>
          <a:noFill/>
          <a:ln w="12700">
            <a:solidFill>
              <a:schemeClr val="dk2"/>
            </a:solidFill>
          </a:ln>
        </p:spPr>
        <p:txBody>
          <a:bodyPr wrap="square" rtlCol="0">
            <a:spAutoFit/>
          </a:bodyPr>
          <a:lstStyle/>
          <a:p>
            <a:r>
              <a:rPr lang="en-US" sz="1350" b="1" dirty="0"/>
              <a:t>Metadata</a:t>
            </a:r>
          </a:p>
        </p:txBody>
      </p:sp>
      <p:sp>
        <p:nvSpPr>
          <p:cNvPr id="5" name="TextBox 4">
            <a:extLst>
              <a:ext uri="{FF2B5EF4-FFF2-40B4-BE49-F238E27FC236}">
                <a16:creationId xmlns:a16="http://schemas.microsoft.com/office/drawing/2014/main" id="{9CD8D59D-AC95-CD4C-9ECE-E4F5079E20C2}"/>
              </a:ext>
            </a:extLst>
          </p:cNvPr>
          <p:cNvSpPr txBox="1"/>
          <p:nvPr/>
        </p:nvSpPr>
        <p:spPr>
          <a:xfrm>
            <a:off x="653527" y="3636749"/>
            <a:ext cx="1820258" cy="300082"/>
          </a:xfrm>
          <a:prstGeom prst="rect">
            <a:avLst/>
          </a:prstGeom>
          <a:noFill/>
          <a:ln w="12700">
            <a:solidFill>
              <a:schemeClr val="dk2"/>
            </a:solidFill>
          </a:ln>
        </p:spPr>
        <p:txBody>
          <a:bodyPr wrap="square" rtlCol="0">
            <a:spAutoFit/>
          </a:bodyPr>
          <a:lstStyle/>
          <a:p>
            <a:r>
              <a:rPr lang="en-US" sz="1350" b="1" dirty="0"/>
              <a:t>Payload</a:t>
            </a:r>
          </a:p>
        </p:txBody>
      </p:sp>
      <p:sp>
        <p:nvSpPr>
          <p:cNvPr id="6" name="TextBox 5">
            <a:extLst>
              <a:ext uri="{FF2B5EF4-FFF2-40B4-BE49-F238E27FC236}">
                <a16:creationId xmlns:a16="http://schemas.microsoft.com/office/drawing/2014/main" id="{4CC47BDE-F88E-2D41-A299-8B79C257F5B9}"/>
              </a:ext>
            </a:extLst>
          </p:cNvPr>
          <p:cNvSpPr txBox="1"/>
          <p:nvPr/>
        </p:nvSpPr>
        <p:spPr>
          <a:xfrm>
            <a:off x="653527" y="2859034"/>
            <a:ext cx="1820258" cy="300082"/>
          </a:xfrm>
          <a:prstGeom prst="rect">
            <a:avLst/>
          </a:prstGeom>
          <a:noFill/>
          <a:ln w="25400">
            <a:solidFill>
              <a:schemeClr val="dk2"/>
            </a:solidFill>
          </a:ln>
        </p:spPr>
        <p:txBody>
          <a:bodyPr wrap="square" rtlCol="0">
            <a:spAutoFit/>
          </a:bodyPr>
          <a:lstStyle/>
          <a:p>
            <a:r>
              <a:rPr lang="en-US" sz="1350" b="1" dirty="0"/>
              <a:t>Event</a:t>
            </a:r>
          </a:p>
        </p:txBody>
      </p:sp>
      <p:sp>
        <p:nvSpPr>
          <p:cNvPr id="7" name="TextBox 6">
            <a:extLst>
              <a:ext uri="{FF2B5EF4-FFF2-40B4-BE49-F238E27FC236}">
                <a16:creationId xmlns:a16="http://schemas.microsoft.com/office/drawing/2014/main" id="{E2F4FE86-0D96-524B-915C-D0B28C222396}"/>
              </a:ext>
            </a:extLst>
          </p:cNvPr>
          <p:cNvSpPr txBox="1"/>
          <p:nvPr/>
        </p:nvSpPr>
        <p:spPr>
          <a:xfrm>
            <a:off x="3212502" y="2469743"/>
            <a:ext cx="1820258" cy="300082"/>
          </a:xfrm>
          <a:prstGeom prst="rect">
            <a:avLst/>
          </a:prstGeom>
          <a:noFill/>
          <a:ln w="12700">
            <a:solidFill>
              <a:schemeClr val="dk2"/>
            </a:solidFill>
          </a:ln>
        </p:spPr>
        <p:txBody>
          <a:bodyPr wrap="square" rtlCol="0">
            <a:spAutoFit/>
          </a:bodyPr>
          <a:lstStyle/>
          <a:p>
            <a:r>
              <a:rPr lang="en-US" sz="1350" b="1" dirty="0"/>
              <a:t>Required Attributes</a:t>
            </a:r>
          </a:p>
        </p:txBody>
      </p:sp>
      <p:sp>
        <p:nvSpPr>
          <p:cNvPr id="8" name="TextBox 7">
            <a:extLst>
              <a:ext uri="{FF2B5EF4-FFF2-40B4-BE49-F238E27FC236}">
                <a16:creationId xmlns:a16="http://schemas.microsoft.com/office/drawing/2014/main" id="{35AF2F97-0E45-4C4D-9A13-FAECA54A6365}"/>
              </a:ext>
            </a:extLst>
          </p:cNvPr>
          <p:cNvSpPr txBox="1"/>
          <p:nvPr/>
        </p:nvSpPr>
        <p:spPr>
          <a:xfrm>
            <a:off x="3212502" y="3258308"/>
            <a:ext cx="1820258" cy="300082"/>
          </a:xfrm>
          <a:prstGeom prst="rect">
            <a:avLst/>
          </a:prstGeom>
          <a:noFill/>
          <a:ln w="12700">
            <a:solidFill>
              <a:schemeClr val="dk2"/>
            </a:solidFill>
          </a:ln>
        </p:spPr>
        <p:txBody>
          <a:bodyPr wrap="square" rtlCol="0">
            <a:spAutoFit/>
          </a:bodyPr>
          <a:lstStyle/>
          <a:p>
            <a:r>
              <a:rPr lang="en-US" sz="1350" b="1" dirty="0"/>
              <a:t>Optional Attributes</a:t>
            </a:r>
          </a:p>
        </p:txBody>
      </p:sp>
      <p:sp>
        <p:nvSpPr>
          <p:cNvPr id="9" name="TextBox 8">
            <a:extLst>
              <a:ext uri="{FF2B5EF4-FFF2-40B4-BE49-F238E27FC236}">
                <a16:creationId xmlns:a16="http://schemas.microsoft.com/office/drawing/2014/main" id="{ADF5E4BA-8F72-5E47-9346-D7F1B2E908BC}"/>
              </a:ext>
            </a:extLst>
          </p:cNvPr>
          <p:cNvSpPr txBox="1"/>
          <p:nvPr/>
        </p:nvSpPr>
        <p:spPr>
          <a:xfrm>
            <a:off x="3304990" y="5059078"/>
            <a:ext cx="1820258" cy="300082"/>
          </a:xfrm>
          <a:prstGeom prst="rect">
            <a:avLst/>
          </a:prstGeom>
          <a:noFill/>
          <a:ln w="12700">
            <a:solidFill>
              <a:schemeClr val="dk2"/>
            </a:solidFill>
          </a:ln>
        </p:spPr>
        <p:txBody>
          <a:bodyPr wrap="square" rtlCol="0">
            <a:spAutoFit/>
          </a:bodyPr>
          <a:lstStyle/>
          <a:p>
            <a:r>
              <a:rPr lang="en-US" sz="1350" b="1" dirty="0"/>
              <a:t>Data</a:t>
            </a:r>
          </a:p>
        </p:txBody>
      </p:sp>
      <p:cxnSp>
        <p:nvCxnSpPr>
          <p:cNvPr id="11" name="Straight Arrow Connector 10">
            <a:extLst>
              <a:ext uri="{FF2B5EF4-FFF2-40B4-BE49-F238E27FC236}">
                <a16:creationId xmlns:a16="http://schemas.microsoft.com/office/drawing/2014/main" id="{45BE3B3D-5E67-F145-9063-A5F2B22C1174}"/>
              </a:ext>
            </a:extLst>
          </p:cNvPr>
          <p:cNvCxnSpPr>
            <a:stCxn id="4" idx="3"/>
            <a:endCxn id="7" idx="1"/>
          </p:cNvCxnSpPr>
          <p:nvPr/>
        </p:nvCxnSpPr>
        <p:spPr>
          <a:xfrm flipV="1">
            <a:off x="2473785" y="2619784"/>
            <a:ext cx="738717" cy="7885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A32D5F-4346-FF4E-9BBF-923B1AD6DA22}"/>
              </a:ext>
            </a:extLst>
          </p:cNvPr>
          <p:cNvCxnSpPr>
            <a:cxnSpLocks/>
            <a:stCxn id="4" idx="3"/>
            <a:endCxn id="8" idx="1"/>
          </p:cNvCxnSpPr>
          <p:nvPr/>
        </p:nvCxnSpPr>
        <p:spPr>
          <a:xfrm>
            <a:off x="2473785" y="3408349"/>
            <a:ext cx="738717"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58029-C316-BA4A-B319-FEB84B53C6D8}"/>
              </a:ext>
            </a:extLst>
          </p:cNvPr>
          <p:cNvCxnSpPr>
            <a:cxnSpLocks/>
            <a:stCxn id="5" idx="3"/>
            <a:endCxn id="9" idx="1"/>
          </p:cNvCxnSpPr>
          <p:nvPr/>
        </p:nvCxnSpPr>
        <p:spPr>
          <a:xfrm>
            <a:off x="2473785" y="3786790"/>
            <a:ext cx="831205" cy="142232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9E2668-39EE-1347-B920-668C351F693A}"/>
              </a:ext>
            </a:extLst>
          </p:cNvPr>
          <p:cNvSpPr txBox="1"/>
          <p:nvPr/>
        </p:nvSpPr>
        <p:spPr>
          <a:xfrm>
            <a:off x="6021592" y="1695760"/>
            <a:ext cx="1820258" cy="300082"/>
          </a:xfrm>
          <a:prstGeom prst="rect">
            <a:avLst/>
          </a:prstGeom>
          <a:noFill/>
          <a:ln w="12700">
            <a:solidFill>
              <a:schemeClr val="dk2"/>
            </a:solidFill>
          </a:ln>
        </p:spPr>
        <p:txBody>
          <a:bodyPr wrap="square" rtlCol="0">
            <a:spAutoFit/>
          </a:bodyPr>
          <a:lstStyle/>
          <a:p>
            <a:r>
              <a:rPr lang="en-US" sz="1350" b="1" dirty="0"/>
              <a:t>Id </a:t>
            </a:r>
            <a:r>
              <a:rPr lang="en-US" sz="1350" dirty="0"/>
              <a:t>-  unique identifier</a:t>
            </a:r>
          </a:p>
        </p:txBody>
      </p:sp>
      <p:sp>
        <p:nvSpPr>
          <p:cNvPr id="21" name="TextBox 20">
            <a:extLst>
              <a:ext uri="{FF2B5EF4-FFF2-40B4-BE49-F238E27FC236}">
                <a16:creationId xmlns:a16="http://schemas.microsoft.com/office/drawing/2014/main" id="{570846EF-A73F-2644-8B8E-E2C659EE79E2}"/>
              </a:ext>
            </a:extLst>
          </p:cNvPr>
          <p:cNvSpPr txBox="1"/>
          <p:nvPr/>
        </p:nvSpPr>
        <p:spPr>
          <a:xfrm>
            <a:off x="6021592" y="2123494"/>
            <a:ext cx="2208008" cy="300082"/>
          </a:xfrm>
          <a:prstGeom prst="rect">
            <a:avLst/>
          </a:prstGeom>
          <a:noFill/>
          <a:ln w="12700">
            <a:solidFill>
              <a:schemeClr val="dk2"/>
            </a:solidFill>
          </a:ln>
        </p:spPr>
        <p:txBody>
          <a:bodyPr wrap="square" rtlCol="0">
            <a:spAutoFit/>
          </a:bodyPr>
          <a:lstStyle/>
          <a:p>
            <a:r>
              <a:rPr lang="en-US" sz="1350" b="1" dirty="0"/>
              <a:t>source </a:t>
            </a:r>
            <a:r>
              <a:rPr lang="en-US" sz="1350" dirty="0"/>
              <a:t>-  production context</a:t>
            </a:r>
          </a:p>
        </p:txBody>
      </p:sp>
      <p:sp>
        <p:nvSpPr>
          <p:cNvPr id="22" name="Right Brace 21">
            <a:extLst>
              <a:ext uri="{FF2B5EF4-FFF2-40B4-BE49-F238E27FC236}">
                <a16:creationId xmlns:a16="http://schemas.microsoft.com/office/drawing/2014/main" id="{C9488DFF-6E2A-AC41-9B9B-35420BC506D5}"/>
              </a:ext>
            </a:extLst>
          </p:cNvPr>
          <p:cNvSpPr/>
          <p:nvPr/>
        </p:nvSpPr>
        <p:spPr>
          <a:xfrm>
            <a:off x="8326419" y="1695761"/>
            <a:ext cx="188931" cy="77398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TextBox 22">
            <a:extLst>
              <a:ext uri="{FF2B5EF4-FFF2-40B4-BE49-F238E27FC236}">
                <a16:creationId xmlns:a16="http://schemas.microsoft.com/office/drawing/2014/main" id="{F856BFF0-6F40-324D-9277-865544586607}"/>
              </a:ext>
            </a:extLst>
          </p:cNvPr>
          <p:cNvSpPr txBox="1"/>
          <p:nvPr/>
        </p:nvSpPr>
        <p:spPr>
          <a:xfrm>
            <a:off x="8547721" y="1956915"/>
            <a:ext cx="527125" cy="230832"/>
          </a:xfrm>
          <a:prstGeom prst="rect">
            <a:avLst/>
          </a:prstGeom>
          <a:noFill/>
        </p:spPr>
        <p:txBody>
          <a:bodyPr wrap="square" rtlCol="0">
            <a:spAutoFit/>
          </a:bodyPr>
          <a:lstStyle/>
          <a:p>
            <a:r>
              <a:rPr lang="en-US" sz="900" dirty="0"/>
              <a:t>Unique</a:t>
            </a:r>
          </a:p>
        </p:txBody>
      </p:sp>
      <p:cxnSp>
        <p:nvCxnSpPr>
          <p:cNvPr id="24" name="Straight Arrow Connector 23">
            <a:extLst>
              <a:ext uri="{FF2B5EF4-FFF2-40B4-BE49-F238E27FC236}">
                <a16:creationId xmlns:a16="http://schemas.microsoft.com/office/drawing/2014/main" id="{5796482B-A8AF-AB42-B166-F164737E4545}"/>
              </a:ext>
            </a:extLst>
          </p:cNvPr>
          <p:cNvCxnSpPr>
            <a:cxnSpLocks/>
            <a:stCxn id="7" idx="3"/>
            <a:endCxn id="18" idx="1"/>
          </p:cNvCxnSpPr>
          <p:nvPr/>
        </p:nvCxnSpPr>
        <p:spPr>
          <a:xfrm flipV="1">
            <a:off x="5032760" y="1845801"/>
            <a:ext cx="988832" cy="7739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8E486E-FAFE-4449-9262-E784BC1487EE}"/>
              </a:ext>
            </a:extLst>
          </p:cNvPr>
          <p:cNvCxnSpPr>
            <a:cxnSpLocks/>
            <a:stCxn id="7" idx="3"/>
            <a:endCxn id="21" idx="1"/>
          </p:cNvCxnSpPr>
          <p:nvPr/>
        </p:nvCxnSpPr>
        <p:spPr>
          <a:xfrm flipV="1">
            <a:off x="5032760" y="2273535"/>
            <a:ext cx="988832" cy="3462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182334-134D-4745-8869-FB4A904994BD}"/>
              </a:ext>
            </a:extLst>
          </p:cNvPr>
          <p:cNvSpPr txBox="1"/>
          <p:nvPr/>
        </p:nvSpPr>
        <p:spPr>
          <a:xfrm>
            <a:off x="6021592" y="2620478"/>
            <a:ext cx="2208008" cy="300082"/>
          </a:xfrm>
          <a:prstGeom prst="rect">
            <a:avLst/>
          </a:prstGeom>
          <a:noFill/>
          <a:ln w="12700">
            <a:solidFill>
              <a:schemeClr val="dk2"/>
            </a:solidFill>
          </a:ln>
        </p:spPr>
        <p:txBody>
          <a:bodyPr wrap="square" rtlCol="0">
            <a:spAutoFit/>
          </a:bodyPr>
          <a:lstStyle/>
          <a:p>
            <a:r>
              <a:rPr lang="en-US" sz="1350" b="1" dirty="0" err="1"/>
              <a:t>specversion</a:t>
            </a:r>
            <a:r>
              <a:rPr lang="en-US" sz="1350" b="1" dirty="0"/>
              <a:t> </a:t>
            </a:r>
            <a:r>
              <a:rPr lang="en-US" sz="1350" dirty="0"/>
              <a:t>-  CE version</a:t>
            </a:r>
          </a:p>
        </p:txBody>
      </p:sp>
      <p:cxnSp>
        <p:nvCxnSpPr>
          <p:cNvPr id="31" name="Straight Arrow Connector 30">
            <a:extLst>
              <a:ext uri="{FF2B5EF4-FFF2-40B4-BE49-F238E27FC236}">
                <a16:creationId xmlns:a16="http://schemas.microsoft.com/office/drawing/2014/main" id="{8D9ECB49-9DD5-934B-99A5-20925CF0007E}"/>
              </a:ext>
            </a:extLst>
          </p:cNvPr>
          <p:cNvCxnSpPr>
            <a:cxnSpLocks/>
            <a:stCxn id="7" idx="3"/>
            <a:endCxn id="30" idx="1"/>
          </p:cNvCxnSpPr>
          <p:nvPr/>
        </p:nvCxnSpPr>
        <p:spPr>
          <a:xfrm>
            <a:off x="5032760" y="2619784"/>
            <a:ext cx="988832" cy="15073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0E6425-1C84-9C45-BDFD-11843CE6D1F9}"/>
              </a:ext>
            </a:extLst>
          </p:cNvPr>
          <p:cNvSpPr txBox="1"/>
          <p:nvPr/>
        </p:nvSpPr>
        <p:spPr>
          <a:xfrm>
            <a:off x="6021592" y="3105226"/>
            <a:ext cx="2208008" cy="300082"/>
          </a:xfrm>
          <a:prstGeom prst="rect">
            <a:avLst/>
          </a:prstGeom>
          <a:noFill/>
          <a:ln w="12700">
            <a:solidFill>
              <a:schemeClr val="dk2"/>
            </a:solidFill>
          </a:ln>
        </p:spPr>
        <p:txBody>
          <a:bodyPr wrap="square" rtlCol="0">
            <a:spAutoFit/>
          </a:bodyPr>
          <a:lstStyle/>
          <a:p>
            <a:r>
              <a:rPr lang="en-US" sz="1350" b="1" dirty="0"/>
              <a:t>type </a:t>
            </a:r>
            <a:r>
              <a:rPr lang="en-US" sz="1350" dirty="0"/>
              <a:t>-  name + version</a:t>
            </a:r>
          </a:p>
        </p:txBody>
      </p:sp>
      <p:cxnSp>
        <p:nvCxnSpPr>
          <p:cNvPr id="35" name="Straight Arrow Connector 34">
            <a:extLst>
              <a:ext uri="{FF2B5EF4-FFF2-40B4-BE49-F238E27FC236}">
                <a16:creationId xmlns:a16="http://schemas.microsoft.com/office/drawing/2014/main" id="{6D64AF26-1617-D24C-96C8-E0CB8392A387}"/>
              </a:ext>
            </a:extLst>
          </p:cNvPr>
          <p:cNvCxnSpPr>
            <a:cxnSpLocks/>
            <a:stCxn id="7" idx="3"/>
            <a:endCxn id="34" idx="1"/>
          </p:cNvCxnSpPr>
          <p:nvPr/>
        </p:nvCxnSpPr>
        <p:spPr>
          <a:xfrm>
            <a:off x="5032760" y="2619784"/>
            <a:ext cx="988832" cy="6354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4AA3B6-4357-0946-97EB-30D82282311C}"/>
              </a:ext>
            </a:extLst>
          </p:cNvPr>
          <p:cNvSpPr txBox="1"/>
          <p:nvPr/>
        </p:nvSpPr>
        <p:spPr>
          <a:xfrm>
            <a:off x="6021592" y="3706996"/>
            <a:ext cx="2385509" cy="300082"/>
          </a:xfrm>
          <a:prstGeom prst="rect">
            <a:avLst/>
          </a:prstGeom>
          <a:noFill/>
          <a:ln w="12700">
            <a:solidFill>
              <a:schemeClr val="dk2"/>
            </a:solidFill>
          </a:ln>
        </p:spPr>
        <p:txBody>
          <a:bodyPr wrap="square" rtlCol="0">
            <a:spAutoFit/>
          </a:bodyPr>
          <a:lstStyle/>
          <a:p>
            <a:r>
              <a:rPr lang="en-US" sz="1350" b="1" dirty="0" err="1"/>
              <a:t>datacontenttype</a:t>
            </a:r>
            <a:r>
              <a:rPr lang="en-US" sz="1350" b="1" dirty="0"/>
              <a:t> </a:t>
            </a:r>
            <a:r>
              <a:rPr lang="en-US" sz="1350" dirty="0"/>
              <a:t>-  MIME type</a:t>
            </a:r>
          </a:p>
        </p:txBody>
      </p:sp>
      <p:cxnSp>
        <p:nvCxnSpPr>
          <p:cNvPr id="39" name="Straight Arrow Connector 38">
            <a:extLst>
              <a:ext uri="{FF2B5EF4-FFF2-40B4-BE49-F238E27FC236}">
                <a16:creationId xmlns:a16="http://schemas.microsoft.com/office/drawing/2014/main" id="{2EE6B5E6-D968-F647-9E4B-F26D2E1DBB7A}"/>
              </a:ext>
            </a:extLst>
          </p:cNvPr>
          <p:cNvCxnSpPr>
            <a:cxnSpLocks/>
            <a:endCxn id="38" idx="1"/>
          </p:cNvCxnSpPr>
          <p:nvPr/>
        </p:nvCxnSpPr>
        <p:spPr>
          <a:xfrm>
            <a:off x="5032760" y="3382226"/>
            <a:ext cx="988832" cy="47481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FFFE3FC-1804-B446-B91D-331B0B6266C8}"/>
              </a:ext>
            </a:extLst>
          </p:cNvPr>
          <p:cNvSpPr txBox="1"/>
          <p:nvPr/>
        </p:nvSpPr>
        <p:spPr>
          <a:xfrm>
            <a:off x="6035376" y="4191745"/>
            <a:ext cx="2888093" cy="300082"/>
          </a:xfrm>
          <a:prstGeom prst="rect">
            <a:avLst/>
          </a:prstGeom>
          <a:noFill/>
          <a:ln w="12700">
            <a:solidFill>
              <a:schemeClr val="dk2"/>
            </a:solidFill>
          </a:ln>
        </p:spPr>
        <p:txBody>
          <a:bodyPr wrap="square" rtlCol="0">
            <a:spAutoFit/>
          </a:bodyPr>
          <a:lstStyle/>
          <a:p>
            <a:r>
              <a:rPr lang="en-US" sz="1350" b="1" dirty="0" err="1"/>
              <a:t>dataschema</a:t>
            </a:r>
            <a:r>
              <a:rPr lang="en-US" sz="1350" b="1" dirty="0"/>
              <a:t> </a:t>
            </a:r>
            <a:r>
              <a:rPr lang="en-US" sz="1350" dirty="0"/>
              <a:t>-  URI of payload schema</a:t>
            </a:r>
          </a:p>
        </p:txBody>
      </p:sp>
      <p:cxnSp>
        <p:nvCxnSpPr>
          <p:cNvPr id="43" name="Straight Arrow Connector 42">
            <a:extLst>
              <a:ext uri="{FF2B5EF4-FFF2-40B4-BE49-F238E27FC236}">
                <a16:creationId xmlns:a16="http://schemas.microsoft.com/office/drawing/2014/main" id="{AC7E309E-5928-D248-90A9-8925A50F9303}"/>
              </a:ext>
            </a:extLst>
          </p:cNvPr>
          <p:cNvCxnSpPr>
            <a:cxnSpLocks/>
            <a:endCxn id="41" idx="1"/>
          </p:cNvCxnSpPr>
          <p:nvPr/>
        </p:nvCxnSpPr>
        <p:spPr>
          <a:xfrm>
            <a:off x="5032760" y="3401520"/>
            <a:ext cx="1002616" cy="940266"/>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D7312E-22D9-6A44-B39F-E832C36A0F68}"/>
              </a:ext>
            </a:extLst>
          </p:cNvPr>
          <p:cNvCxnSpPr>
            <a:cxnSpLocks/>
            <a:endCxn id="47" idx="1"/>
          </p:cNvCxnSpPr>
          <p:nvPr/>
        </p:nvCxnSpPr>
        <p:spPr>
          <a:xfrm>
            <a:off x="5163197" y="3515820"/>
            <a:ext cx="874532" cy="124455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18A5A0-3B44-7840-A771-BE35D99CFBD0}"/>
              </a:ext>
            </a:extLst>
          </p:cNvPr>
          <p:cNvSpPr txBox="1"/>
          <p:nvPr/>
        </p:nvSpPr>
        <p:spPr>
          <a:xfrm>
            <a:off x="6037729" y="4610338"/>
            <a:ext cx="2385509" cy="300082"/>
          </a:xfrm>
          <a:prstGeom prst="rect">
            <a:avLst/>
          </a:prstGeom>
          <a:noFill/>
          <a:ln w="12700">
            <a:solidFill>
              <a:schemeClr val="dk2"/>
            </a:solidFill>
          </a:ln>
        </p:spPr>
        <p:txBody>
          <a:bodyPr wrap="square" rtlCol="0">
            <a:spAutoFit/>
          </a:bodyPr>
          <a:lstStyle/>
          <a:p>
            <a:r>
              <a:rPr lang="en-US" sz="1350" b="1" dirty="0"/>
              <a:t>subject </a:t>
            </a:r>
            <a:r>
              <a:rPr lang="en-US" sz="1350" dirty="0"/>
              <a:t>– qualifies source  </a:t>
            </a:r>
          </a:p>
        </p:txBody>
      </p:sp>
      <p:sp>
        <p:nvSpPr>
          <p:cNvPr id="49" name="TextBox 48">
            <a:extLst>
              <a:ext uri="{FF2B5EF4-FFF2-40B4-BE49-F238E27FC236}">
                <a16:creationId xmlns:a16="http://schemas.microsoft.com/office/drawing/2014/main" id="{3CAC85DA-B40A-034F-90B3-C39D6B20B580}"/>
              </a:ext>
            </a:extLst>
          </p:cNvPr>
          <p:cNvSpPr txBox="1"/>
          <p:nvPr/>
        </p:nvSpPr>
        <p:spPr>
          <a:xfrm>
            <a:off x="6035376" y="5069926"/>
            <a:ext cx="2385509" cy="300082"/>
          </a:xfrm>
          <a:prstGeom prst="rect">
            <a:avLst/>
          </a:prstGeom>
          <a:noFill/>
          <a:ln w="12700">
            <a:solidFill>
              <a:schemeClr val="dk2"/>
            </a:solidFill>
          </a:ln>
        </p:spPr>
        <p:txBody>
          <a:bodyPr wrap="square" rtlCol="0">
            <a:spAutoFit/>
          </a:bodyPr>
          <a:lstStyle/>
          <a:p>
            <a:r>
              <a:rPr lang="en-US" sz="1350" b="1" dirty="0"/>
              <a:t>time </a:t>
            </a:r>
            <a:r>
              <a:rPr lang="en-US" sz="1350" dirty="0"/>
              <a:t>– timestamp (Internet)  </a:t>
            </a:r>
          </a:p>
        </p:txBody>
      </p:sp>
      <p:cxnSp>
        <p:nvCxnSpPr>
          <p:cNvPr id="50" name="Straight Arrow Connector 49">
            <a:extLst>
              <a:ext uri="{FF2B5EF4-FFF2-40B4-BE49-F238E27FC236}">
                <a16:creationId xmlns:a16="http://schemas.microsoft.com/office/drawing/2014/main" id="{FEE6C49F-0CBA-D64D-81B0-914A49F4F5B4}"/>
              </a:ext>
            </a:extLst>
          </p:cNvPr>
          <p:cNvCxnSpPr>
            <a:cxnSpLocks/>
            <a:stCxn id="8" idx="3"/>
            <a:endCxn id="49" idx="1"/>
          </p:cNvCxnSpPr>
          <p:nvPr/>
        </p:nvCxnSpPr>
        <p:spPr>
          <a:xfrm>
            <a:off x="5032760" y="3408349"/>
            <a:ext cx="1002616" cy="18116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Google Shape;194;p29">
            <a:extLst>
              <a:ext uri="{FF2B5EF4-FFF2-40B4-BE49-F238E27FC236}">
                <a16:creationId xmlns:a16="http://schemas.microsoft.com/office/drawing/2014/main" id="{2AC082B3-DCFD-BCCA-F7E2-793E28452850}"/>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Cloud Events</a:t>
            </a:r>
            <a:endParaRPr dirty="0"/>
          </a:p>
        </p:txBody>
      </p:sp>
    </p:spTree>
    <p:extLst>
      <p:ext uri="{BB962C8B-B14F-4D97-AF65-F5344CB8AC3E}">
        <p14:creationId xmlns:p14="http://schemas.microsoft.com/office/powerpoint/2010/main" val="31036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animBg="1"/>
      <p:bldP spid="21" grpId="0" animBg="1"/>
      <p:bldP spid="30" grpId="0" animBg="1"/>
      <p:bldP spid="34" grpId="0" animBg="1"/>
      <p:bldP spid="38" grpId="0" animBg="1"/>
      <p:bldP spid="41" grpId="0" animBg="1"/>
      <p:bldP spid="47" grpId="0" animBg="1"/>
      <p:bldP spid="49"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55396D-7A9A-C546-8E26-4A2C7081A682}"/>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E267D069-5243-A346-A379-B6DB64230C9A}"/>
              </a:ext>
            </a:extLst>
          </p:cNvPr>
          <p:cNvSpPr>
            <a:spLocks noGrp="1"/>
          </p:cNvSpPr>
          <p:nvPr>
            <p:ph type="sldNum" sz="quarter" idx="12"/>
          </p:nvPr>
        </p:nvSpPr>
        <p:spPr/>
        <p:txBody>
          <a:bodyPr/>
          <a:lstStyle/>
          <a:p>
            <a:fld id="{53C7D256-7CB4-8D4B-B359-120D79D46DFF}" type="slidenum">
              <a:rPr lang="en-US" smtClean="0"/>
              <a:t>129</a:t>
            </a:fld>
            <a:endParaRPr lang="en-US"/>
          </a:p>
        </p:txBody>
      </p:sp>
      <p:sp>
        <p:nvSpPr>
          <p:cNvPr id="5" name="TextBox 4">
            <a:extLst>
              <a:ext uri="{FF2B5EF4-FFF2-40B4-BE49-F238E27FC236}">
                <a16:creationId xmlns:a16="http://schemas.microsoft.com/office/drawing/2014/main" id="{F07F8A3B-0839-2B44-8DAC-D6AC5BE98E08}"/>
              </a:ext>
            </a:extLst>
          </p:cNvPr>
          <p:cNvSpPr txBox="1"/>
          <p:nvPr/>
        </p:nvSpPr>
        <p:spPr>
          <a:xfrm>
            <a:off x="4031428" y="3152001"/>
            <a:ext cx="1081144" cy="300082"/>
          </a:xfrm>
          <a:prstGeom prst="rect">
            <a:avLst/>
          </a:prstGeom>
          <a:noFill/>
          <a:ln w="25400">
            <a:solidFill>
              <a:schemeClr val="dk2"/>
            </a:solidFill>
          </a:ln>
        </p:spPr>
        <p:txBody>
          <a:bodyPr wrap="square" rtlCol="0">
            <a:spAutoFit/>
          </a:bodyPr>
          <a:lstStyle/>
          <a:p>
            <a:r>
              <a:rPr lang="en-US" sz="1350" b="1" dirty="0" err="1"/>
              <a:t>CloudEvent</a:t>
            </a:r>
            <a:endParaRPr lang="en-US" sz="1350" b="1" dirty="0"/>
          </a:p>
        </p:txBody>
      </p:sp>
      <p:sp>
        <p:nvSpPr>
          <p:cNvPr id="6" name="TextBox 5">
            <a:extLst>
              <a:ext uri="{FF2B5EF4-FFF2-40B4-BE49-F238E27FC236}">
                <a16:creationId xmlns:a16="http://schemas.microsoft.com/office/drawing/2014/main" id="{C7DDB87C-3DAA-8B44-9BE2-759F20275DD7}"/>
              </a:ext>
            </a:extLst>
          </p:cNvPr>
          <p:cNvSpPr txBox="1"/>
          <p:nvPr/>
        </p:nvSpPr>
        <p:spPr>
          <a:xfrm>
            <a:off x="5487745" y="2227042"/>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7" name="TextBox 6">
            <a:extLst>
              <a:ext uri="{FF2B5EF4-FFF2-40B4-BE49-F238E27FC236}">
                <a16:creationId xmlns:a16="http://schemas.microsoft.com/office/drawing/2014/main" id="{3ACDDC0B-F53A-AF4A-B039-50F7CC10A82A}"/>
              </a:ext>
            </a:extLst>
          </p:cNvPr>
          <p:cNvSpPr txBox="1"/>
          <p:nvPr/>
        </p:nvSpPr>
        <p:spPr>
          <a:xfrm>
            <a:off x="5487745" y="4249757"/>
            <a:ext cx="1820258" cy="300082"/>
          </a:xfrm>
          <a:prstGeom prst="rect">
            <a:avLst/>
          </a:prstGeom>
          <a:noFill/>
          <a:ln w="12700">
            <a:solidFill>
              <a:schemeClr val="dk2"/>
            </a:solidFill>
          </a:ln>
        </p:spPr>
        <p:txBody>
          <a:bodyPr wrap="square" rtlCol="0">
            <a:spAutoFit/>
          </a:bodyPr>
          <a:lstStyle/>
          <a:p>
            <a:r>
              <a:rPr lang="en-US" sz="1350" b="1" dirty="0"/>
              <a:t>Structured</a:t>
            </a:r>
          </a:p>
        </p:txBody>
      </p:sp>
      <p:cxnSp>
        <p:nvCxnSpPr>
          <p:cNvPr id="8" name="Straight Arrow Connector 7">
            <a:extLst>
              <a:ext uri="{FF2B5EF4-FFF2-40B4-BE49-F238E27FC236}">
                <a16:creationId xmlns:a16="http://schemas.microsoft.com/office/drawing/2014/main" id="{D7C3DCB3-1B48-7E4E-A8D2-29D2FF21F762}"/>
              </a:ext>
            </a:extLst>
          </p:cNvPr>
          <p:cNvCxnSpPr>
            <a:cxnSpLocks/>
            <a:stCxn id="5" idx="0"/>
            <a:endCxn id="6" idx="1"/>
          </p:cNvCxnSpPr>
          <p:nvPr/>
        </p:nvCxnSpPr>
        <p:spPr>
          <a:xfrm flipV="1">
            <a:off x="4572000" y="2377083"/>
            <a:ext cx="915745" cy="7749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095DA0-0E06-164C-8FBE-81A3056D9B05}"/>
              </a:ext>
            </a:extLst>
          </p:cNvPr>
          <p:cNvCxnSpPr>
            <a:cxnSpLocks/>
            <a:stCxn id="5" idx="2"/>
            <a:endCxn id="7" idx="1"/>
          </p:cNvCxnSpPr>
          <p:nvPr/>
        </p:nvCxnSpPr>
        <p:spPr>
          <a:xfrm>
            <a:off x="4572000" y="3452083"/>
            <a:ext cx="915745" cy="94771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B7AB74-7219-8B44-A146-023668805401}"/>
              </a:ext>
            </a:extLst>
          </p:cNvPr>
          <p:cNvSpPr txBox="1"/>
          <p:nvPr/>
        </p:nvSpPr>
        <p:spPr>
          <a:xfrm>
            <a:off x="5567082" y="1536465"/>
            <a:ext cx="1629784" cy="415498"/>
          </a:xfrm>
          <a:prstGeom prst="rect">
            <a:avLst/>
          </a:prstGeom>
          <a:noFill/>
        </p:spPr>
        <p:txBody>
          <a:bodyPr wrap="square" rtlCol="0">
            <a:spAutoFit/>
          </a:bodyPr>
          <a:lstStyle/>
          <a:p>
            <a:r>
              <a:rPr lang="en-US" sz="2100" u="sng" dirty="0"/>
              <a:t>Binding Type</a:t>
            </a:r>
          </a:p>
        </p:txBody>
      </p:sp>
      <p:sp>
        <p:nvSpPr>
          <p:cNvPr id="15" name="TextBox 14">
            <a:extLst>
              <a:ext uri="{FF2B5EF4-FFF2-40B4-BE49-F238E27FC236}">
                <a16:creationId xmlns:a16="http://schemas.microsoft.com/office/drawing/2014/main" id="{3DA6FB8C-D100-2440-B09A-4C0E059CE5F2}"/>
              </a:ext>
            </a:extLst>
          </p:cNvPr>
          <p:cNvSpPr txBox="1"/>
          <p:nvPr/>
        </p:nvSpPr>
        <p:spPr>
          <a:xfrm>
            <a:off x="5487745" y="2624194"/>
            <a:ext cx="3548679" cy="507831"/>
          </a:xfrm>
          <a:prstGeom prst="rect">
            <a:avLst/>
          </a:prstGeom>
          <a:noFill/>
          <a:ln>
            <a:solidFill>
              <a:schemeClr val="accent1"/>
            </a:solidFill>
          </a:ln>
        </p:spPr>
        <p:txBody>
          <a:bodyPr wrap="square" rtlCol="0">
            <a:spAutoFit/>
          </a:bodyPr>
          <a:lstStyle/>
          <a:p>
            <a:r>
              <a:rPr lang="en-US" sz="1350" dirty="0"/>
              <a:t>Uses the protocol’s native approach to metadata</a:t>
            </a:r>
          </a:p>
        </p:txBody>
      </p:sp>
      <p:sp>
        <p:nvSpPr>
          <p:cNvPr id="16" name="TextBox 15">
            <a:extLst>
              <a:ext uri="{FF2B5EF4-FFF2-40B4-BE49-F238E27FC236}">
                <a16:creationId xmlns:a16="http://schemas.microsoft.com/office/drawing/2014/main" id="{1B140A10-327A-A349-8D90-6E0807E372EF}"/>
              </a:ext>
            </a:extLst>
          </p:cNvPr>
          <p:cNvSpPr txBox="1"/>
          <p:nvPr/>
        </p:nvSpPr>
        <p:spPr>
          <a:xfrm>
            <a:off x="5487745" y="4729385"/>
            <a:ext cx="3548679" cy="300082"/>
          </a:xfrm>
          <a:prstGeom prst="rect">
            <a:avLst/>
          </a:prstGeom>
          <a:noFill/>
          <a:ln>
            <a:solidFill>
              <a:schemeClr val="accent1"/>
            </a:solidFill>
          </a:ln>
        </p:spPr>
        <p:txBody>
          <a:bodyPr wrap="square" rtlCol="0">
            <a:spAutoFit/>
          </a:bodyPr>
          <a:lstStyle/>
          <a:p>
            <a:r>
              <a:rPr lang="en-US" sz="1350" dirty="0"/>
              <a:t>Adds headers to the payload (envelope)</a:t>
            </a:r>
          </a:p>
        </p:txBody>
      </p:sp>
      <p:sp>
        <p:nvSpPr>
          <p:cNvPr id="18" name="TextBox 17">
            <a:extLst>
              <a:ext uri="{FF2B5EF4-FFF2-40B4-BE49-F238E27FC236}">
                <a16:creationId xmlns:a16="http://schemas.microsoft.com/office/drawing/2014/main" id="{A5124CD7-C3BF-784F-9CF7-02183293DC0A}"/>
              </a:ext>
            </a:extLst>
          </p:cNvPr>
          <p:cNvSpPr txBox="1"/>
          <p:nvPr/>
        </p:nvSpPr>
        <p:spPr>
          <a:xfrm>
            <a:off x="1099099" y="1790380"/>
            <a:ext cx="1820258" cy="300082"/>
          </a:xfrm>
          <a:prstGeom prst="rect">
            <a:avLst/>
          </a:prstGeom>
          <a:noFill/>
          <a:ln w="12700">
            <a:solidFill>
              <a:schemeClr val="dk2"/>
            </a:solidFill>
          </a:ln>
        </p:spPr>
        <p:txBody>
          <a:bodyPr wrap="square" rtlCol="0">
            <a:spAutoFit/>
          </a:bodyPr>
          <a:lstStyle/>
          <a:p>
            <a:r>
              <a:rPr lang="en-US" sz="1350" b="1" dirty="0" err="1"/>
              <a:t>amqp</a:t>
            </a:r>
            <a:r>
              <a:rPr lang="en-US" sz="1350" b="1" dirty="0"/>
              <a:t> 1-0</a:t>
            </a:r>
          </a:p>
        </p:txBody>
      </p:sp>
      <p:sp>
        <p:nvSpPr>
          <p:cNvPr id="19" name="TextBox 18">
            <a:extLst>
              <a:ext uri="{FF2B5EF4-FFF2-40B4-BE49-F238E27FC236}">
                <a16:creationId xmlns:a16="http://schemas.microsoft.com/office/drawing/2014/main" id="{7C882E12-DBE1-DA46-B223-407FE3531660}"/>
              </a:ext>
            </a:extLst>
          </p:cNvPr>
          <p:cNvSpPr txBox="1"/>
          <p:nvPr/>
        </p:nvSpPr>
        <p:spPr>
          <a:xfrm>
            <a:off x="1099099" y="2189492"/>
            <a:ext cx="1820258" cy="300082"/>
          </a:xfrm>
          <a:prstGeom prst="rect">
            <a:avLst/>
          </a:prstGeom>
          <a:noFill/>
          <a:ln w="12700">
            <a:solidFill>
              <a:schemeClr val="dk2"/>
            </a:solidFill>
          </a:ln>
        </p:spPr>
        <p:txBody>
          <a:bodyPr wrap="square" rtlCol="0">
            <a:spAutoFit/>
          </a:bodyPr>
          <a:lstStyle/>
          <a:p>
            <a:r>
              <a:rPr lang="en-US" sz="1350" b="1" dirty="0" err="1"/>
              <a:t>avro</a:t>
            </a:r>
            <a:endParaRPr lang="en-US" sz="1350" b="1" dirty="0"/>
          </a:p>
        </p:txBody>
      </p:sp>
      <p:sp>
        <p:nvSpPr>
          <p:cNvPr id="20" name="TextBox 19">
            <a:extLst>
              <a:ext uri="{FF2B5EF4-FFF2-40B4-BE49-F238E27FC236}">
                <a16:creationId xmlns:a16="http://schemas.microsoft.com/office/drawing/2014/main" id="{0CF7BBB7-1B24-E441-818E-1353B59B4256}"/>
              </a:ext>
            </a:extLst>
          </p:cNvPr>
          <p:cNvSpPr txBox="1"/>
          <p:nvPr/>
        </p:nvSpPr>
        <p:spPr>
          <a:xfrm>
            <a:off x="1099099" y="2619457"/>
            <a:ext cx="1820258" cy="300082"/>
          </a:xfrm>
          <a:prstGeom prst="rect">
            <a:avLst/>
          </a:prstGeom>
          <a:noFill/>
          <a:ln w="12700">
            <a:solidFill>
              <a:schemeClr val="dk2"/>
            </a:solidFill>
          </a:ln>
        </p:spPr>
        <p:txBody>
          <a:bodyPr wrap="square" rtlCol="0">
            <a:spAutoFit/>
          </a:bodyPr>
          <a:lstStyle/>
          <a:p>
            <a:r>
              <a:rPr lang="en-US" sz="1350" b="1" dirty="0"/>
              <a:t>http</a:t>
            </a:r>
          </a:p>
        </p:txBody>
      </p:sp>
      <p:sp>
        <p:nvSpPr>
          <p:cNvPr id="21" name="TextBox 20">
            <a:extLst>
              <a:ext uri="{FF2B5EF4-FFF2-40B4-BE49-F238E27FC236}">
                <a16:creationId xmlns:a16="http://schemas.microsoft.com/office/drawing/2014/main" id="{0A40CF5C-F26B-0542-950C-D2B0DB9B6860}"/>
              </a:ext>
            </a:extLst>
          </p:cNvPr>
          <p:cNvSpPr txBox="1"/>
          <p:nvPr/>
        </p:nvSpPr>
        <p:spPr>
          <a:xfrm>
            <a:off x="1099099" y="3088222"/>
            <a:ext cx="1820258" cy="300082"/>
          </a:xfrm>
          <a:prstGeom prst="rect">
            <a:avLst/>
          </a:prstGeom>
          <a:noFill/>
          <a:ln w="12700">
            <a:solidFill>
              <a:schemeClr val="dk2"/>
            </a:solidFill>
          </a:ln>
        </p:spPr>
        <p:txBody>
          <a:bodyPr wrap="square" rtlCol="0">
            <a:spAutoFit/>
          </a:bodyPr>
          <a:lstStyle/>
          <a:p>
            <a:r>
              <a:rPr lang="en-US" sz="1350" b="1" dirty="0"/>
              <a:t>http-webhooks</a:t>
            </a:r>
          </a:p>
        </p:txBody>
      </p:sp>
      <p:sp>
        <p:nvSpPr>
          <p:cNvPr id="22" name="TextBox 21">
            <a:extLst>
              <a:ext uri="{FF2B5EF4-FFF2-40B4-BE49-F238E27FC236}">
                <a16:creationId xmlns:a16="http://schemas.microsoft.com/office/drawing/2014/main" id="{04EE84E4-3D07-244D-BCB4-FC500A98164E}"/>
              </a:ext>
            </a:extLst>
          </p:cNvPr>
          <p:cNvSpPr txBox="1"/>
          <p:nvPr/>
        </p:nvSpPr>
        <p:spPr>
          <a:xfrm>
            <a:off x="1099099" y="3558573"/>
            <a:ext cx="1820258" cy="300082"/>
          </a:xfrm>
          <a:prstGeom prst="rect">
            <a:avLst/>
          </a:prstGeom>
          <a:noFill/>
          <a:ln w="12700">
            <a:solidFill>
              <a:schemeClr val="dk2"/>
            </a:solidFill>
          </a:ln>
        </p:spPr>
        <p:txBody>
          <a:bodyPr wrap="square" rtlCol="0">
            <a:spAutoFit/>
          </a:bodyPr>
          <a:lstStyle/>
          <a:p>
            <a:r>
              <a:rPr lang="en-US" sz="1350" b="1" dirty="0" err="1"/>
              <a:t>kafka</a:t>
            </a:r>
            <a:endParaRPr lang="en-US" sz="1350" b="1" dirty="0"/>
          </a:p>
        </p:txBody>
      </p:sp>
      <p:sp>
        <p:nvSpPr>
          <p:cNvPr id="23" name="TextBox 22">
            <a:extLst>
              <a:ext uri="{FF2B5EF4-FFF2-40B4-BE49-F238E27FC236}">
                <a16:creationId xmlns:a16="http://schemas.microsoft.com/office/drawing/2014/main" id="{839B3CF2-0A9B-A342-9AEC-502B077D221C}"/>
              </a:ext>
            </a:extLst>
          </p:cNvPr>
          <p:cNvSpPr txBox="1"/>
          <p:nvPr/>
        </p:nvSpPr>
        <p:spPr>
          <a:xfrm>
            <a:off x="1099099" y="4015725"/>
            <a:ext cx="1820258" cy="300082"/>
          </a:xfrm>
          <a:prstGeom prst="rect">
            <a:avLst/>
          </a:prstGeom>
          <a:noFill/>
          <a:ln w="12700">
            <a:solidFill>
              <a:schemeClr val="dk2"/>
            </a:solidFill>
          </a:ln>
        </p:spPr>
        <p:txBody>
          <a:bodyPr wrap="square" rtlCol="0">
            <a:spAutoFit/>
          </a:bodyPr>
          <a:lstStyle/>
          <a:p>
            <a:r>
              <a:rPr lang="en-US" sz="1350" b="1" dirty="0" err="1"/>
              <a:t>mqtt</a:t>
            </a:r>
            <a:endParaRPr lang="en-US" sz="1350" b="1" dirty="0"/>
          </a:p>
        </p:txBody>
      </p:sp>
      <p:sp>
        <p:nvSpPr>
          <p:cNvPr id="24" name="TextBox 23">
            <a:extLst>
              <a:ext uri="{FF2B5EF4-FFF2-40B4-BE49-F238E27FC236}">
                <a16:creationId xmlns:a16="http://schemas.microsoft.com/office/drawing/2014/main" id="{8C3F4BE2-1FE9-3744-A1CB-1D425B081BA6}"/>
              </a:ext>
            </a:extLst>
          </p:cNvPr>
          <p:cNvSpPr txBox="1"/>
          <p:nvPr/>
        </p:nvSpPr>
        <p:spPr>
          <a:xfrm>
            <a:off x="1099099" y="4507739"/>
            <a:ext cx="1820258" cy="300082"/>
          </a:xfrm>
          <a:prstGeom prst="rect">
            <a:avLst/>
          </a:prstGeom>
          <a:noFill/>
          <a:ln w="12700">
            <a:solidFill>
              <a:schemeClr val="dk2"/>
            </a:solidFill>
          </a:ln>
        </p:spPr>
        <p:txBody>
          <a:bodyPr wrap="square" rtlCol="0">
            <a:spAutoFit/>
          </a:bodyPr>
          <a:lstStyle/>
          <a:p>
            <a:r>
              <a:rPr lang="en-US" sz="1350" b="1" dirty="0" err="1"/>
              <a:t>nats</a:t>
            </a:r>
            <a:endParaRPr lang="en-US" sz="1350" b="1" dirty="0"/>
          </a:p>
        </p:txBody>
      </p:sp>
      <p:sp>
        <p:nvSpPr>
          <p:cNvPr id="25" name="TextBox 24">
            <a:extLst>
              <a:ext uri="{FF2B5EF4-FFF2-40B4-BE49-F238E27FC236}">
                <a16:creationId xmlns:a16="http://schemas.microsoft.com/office/drawing/2014/main" id="{54C03579-6A5B-B940-A80F-E7DCE18703AC}"/>
              </a:ext>
            </a:extLst>
          </p:cNvPr>
          <p:cNvSpPr txBox="1"/>
          <p:nvPr/>
        </p:nvSpPr>
        <p:spPr>
          <a:xfrm>
            <a:off x="1099099" y="4929120"/>
            <a:ext cx="1820258" cy="300082"/>
          </a:xfrm>
          <a:prstGeom prst="rect">
            <a:avLst/>
          </a:prstGeom>
          <a:noFill/>
          <a:ln w="12700">
            <a:solidFill>
              <a:schemeClr val="dk2"/>
            </a:solidFill>
          </a:ln>
        </p:spPr>
        <p:txBody>
          <a:bodyPr wrap="square" rtlCol="0">
            <a:spAutoFit/>
          </a:bodyPr>
          <a:lstStyle/>
          <a:p>
            <a:r>
              <a:rPr lang="en-US" sz="1350" b="1" dirty="0" err="1"/>
              <a:t>protobuf</a:t>
            </a:r>
            <a:endParaRPr lang="en-US" sz="1350" b="1" dirty="0"/>
          </a:p>
        </p:txBody>
      </p:sp>
      <p:sp>
        <p:nvSpPr>
          <p:cNvPr id="26" name="TextBox 25">
            <a:extLst>
              <a:ext uri="{FF2B5EF4-FFF2-40B4-BE49-F238E27FC236}">
                <a16:creationId xmlns:a16="http://schemas.microsoft.com/office/drawing/2014/main" id="{6E38E24F-F3FA-CD48-84F1-4B661CE6CCE5}"/>
              </a:ext>
            </a:extLst>
          </p:cNvPr>
          <p:cNvSpPr txBox="1"/>
          <p:nvPr/>
        </p:nvSpPr>
        <p:spPr>
          <a:xfrm>
            <a:off x="1099099" y="5390762"/>
            <a:ext cx="1820258" cy="300082"/>
          </a:xfrm>
          <a:prstGeom prst="rect">
            <a:avLst/>
          </a:prstGeom>
          <a:noFill/>
          <a:ln w="12700">
            <a:solidFill>
              <a:schemeClr val="dk2"/>
            </a:solidFill>
          </a:ln>
        </p:spPr>
        <p:txBody>
          <a:bodyPr wrap="square" rtlCol="0">
            <a:spAutoFit/>
          </a:bodyPr>
          <a:lstStyle/>
          <a:p>
            <a:r>
              <a:rPr lang="en-US" sz="1350" b="1" dirty="0" err="1"/>
              <a:t>websockets</a:t>
            </a:r>
            <a:endParaRPr lang="en-US" sz="1350" b="1" dirty="0"/>
          </a:p>
        </p:txBody>
      </p:sp>
      <p:cxnSp>
        <p:nvCxnSpPr>
          <p:cNvPr id="27" name="Straight Arrow Connector 26">
            <a:extLst>
              <a:ext uri="{FF2B5EF4-FFF2-40B4-BE49-F238E27FC236}">
                <a16:creationId xmlns:a16="http://schemas.microsoft.com/office/drawing/2014/main" id="{70127027-06CD-7341-9876-BCF89F43EDF4}"/>
              </a:ext>
            </a:extLst>
          </p:cNvPr>
          <p:cNvCxnSpPr>
            <a:cxnSpLocks/>
            <a:stCxn id="5" idx="1"/>
            <a:endCxn id="18" idx="3"/>
          </p:cNvCxnSpPr>
          <p:nvPr/>
        </p:nvCxnSpPr>
        <p:spPr>
          <a:xfrm flipH="1" flipV="1">
            <a:off x="2919357" y="1940421"/>
            <a:ext cx="1112071" cy="1361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9494DD-99F2-FF4F-BABF-6A852FA871C8}"/>
              </a:ext>
            </a:extLst>
          </p:cNvPr>
          <p:cNvCxnSpPr>
            <a:cxnSpLocks/>
            <a:stCxn id="5" idx="1"/>
            <a:endCxn id="19" idx="3"/>
          </p:cNvCxnSpPr>
          <p:nvPr/>
        </p:nvCxnSpPr>
        <p:spPr>
          <a:xfrm flipH="1" flipV="1">
            <a:off x="2919357" y="2339533"/>
            <a:ext cx="1112071" cy="96250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448216-F1FF-AC40-A01F-1442C3191253}"/>
              </a:ext>
            </a:extLst>
          </p:cNvPr>
          <p:cNvCxnSpPr>
            <a:cxnSpLocks/>
            <a:stCxn id="5" idx="1"/>
            <a:endCxn id="20" idx="3"/>
          </p:cNvCxnSpPr>
          <p:nvPr/>
        </p:nvCxnSpPr>
        <p:spPr>
          <a:xfrm flipH="1" flipV="1">
            <a:off x="2919357" y="2769498"/>
            <a:ext cx="1112071" cy="53254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3D9C0-A762-D342-BB5E-6E6A5902B27F}"/>
              </a:ext>
            </a:extLst>
          </p:cNvPr>
          <p:cNvCxnSpPr>
            <a:cxnSpLocks/>
            <a:stCxn id="5" idx="1"/>
            <a:endCxn id="21" idx="3"/>
          </p:cNvCxnSpPr>
          <p:nvPr/>
        </p:nvCxnSpPr>
        <p:spPr>
          <a:xfrm flipH="1" flipV="1">
            <a:off x="2919357" y="3238263"/>
            <a:ext cx="1112071" cy="6377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F7697A-2E95-064D-B1E3-60E36EF8D640}"/>
              </a:ext>
            </a:extLst>
          </p:cNvPr>
          <p:cNvCxnSpPr>
            <a:cxnSpLocks/>
            <a:stCxn id="5" idx="1"/>
            <a:endCxn id="22" idx="3"/>
          </p:cNvCxnSpPr>
          <p:nvPr/>
        </p:nvCxnSpPr>
        <p:spPr>
          <a:xfrm flipH="1">
            <a:off x="2919357" y="3302042"/>
            <a:ext cx="1112071" cy="406572"/>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ABF89F-E770-E343-92F3-199654680F45}"/>
              </a:ext>
            </a:extLst>
          </p:cNvPr>
          <p:cNvCxnSpPr>
            <a:cxnSpLocks/>
            <a:stCxn id="5" idx="1"/>
            <a:endCxn id="23" idx="3"/>
          </p:cNvCxnSpPr>
          <p:nvPr/>
        </p:nvCxnSpPr>
        <p:spPr>
          <a:xfrm flipH="1">
            <a:off x="2919357" y="3302042"/>
            <a:ext cx="1112071" cy="86372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FBF477-E33C-C848-80AE-9B7E42EDC2B9}"/>
              </a:ext>
            </a:extLst>
          </p:cNvPr>
          <p:cNvCxnSpPr>
            <a:cxnSpLocks/>
            <a:stCxn id="5" idx="1"/>
            <a:endCxn id="24" idx="3"/>
          </p:cNvCxnSpPr>
          <p:nvPr/>
        </p:nvCxnSpPr>
        <p:spPr>
          <a:xfrm flipH="1">
            <a:off x="2919357" y="3302042"/>
            <a:ext cx="1112071" cy="135573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559D11-7C5C-5846-9B27-CC27400C1099}"/>
              </a:ext>
            </a:extLst>
          </p:cNvPr>
          <p:cNvCxnSpPr>
            <a:cxnSpLocks/>
            <a:stCxn id="5" idx="1"/>
            <a:endCxn id="25" idx="3"/>
          </p:cNvCxnSpPr>
          <p:nvPr/>
        </p:nvCxnSpPr>
        <p:spPr>
          <a:xfrm flipH="1">
            <a:off x="2919357" y="3302042"/>
            <a:ext cx="1112071" cy="177711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DC9CB4C-9EFE-044D-87D1-8B7A70802AEF}"/>
              </a:ext>
            </a:extLst>
          </p:cNvPr>
          <p:cNvCxnSpPr>
            <a:cxnSpLocks/>
            <a:stCxn id="5" idx="1"/>
            <a:endCxn id="26" idx="3"/>
          </p:cNvCxnSpPr>
          <p:nvPr/>
        </p:nvCxnSpPr>
        <p:spPr>
          <a:xfrm flipH="1">
            <a:off x="2919357" y="3302042"/>
            <a:ext cx="1112071" cy="223876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Google Shape;194;p29">
            <a:extLst>
              <a:ext uri="{FF2B5EF4-FFF2-40B4-BE49-F238E27FC236}">
                <a16:creationId xmlns:a16="http://schemas.microsoft.com/office/drawing/2014/main" id="{ACEAE4E9-49B7-24B9-E4F7-EFE30442EA5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30581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1F5995-AFB8-324F-8625-F36B4A403E45}"/>
              </a:ext>
            </a:extLst>
          </p:cNvPr>
          <p:cNvSpPr>
            <a:spLocks noGrp="1"/>
          </p:cNvSpPr>
          <p:nvPr>
            <p:ph type="sldNum" sz="quarter" idx="12"/>
          </p:nvPr>
        </p:nvSpPr>
        <p:spPr/>
        <p:txBody>
          <a:bodyPr/>
          <a:lstStyle/>
          <a:p>
            <a:fld id="{867D4A06-35AE-BD4A-84A9-613A26F3D41D}" type="slidenum">
              <a:rPr lang="en-US" smtClean="0"/>
              <a:pPr/>
              <a:t>13</a:t>
            </a:fld>
            <a:endParaRPr lang="en-US"/>
          </a:p>
        </p:txBody>
      </p:sp>
      <p:pic>
        <p:nvPicPr>
          <p:cNvPr id="6" name="Picture 5">
            <a:extLst>
              <a:ext uri="{FF2B5EF4-FFF2-40B4-BE49-F238E27FC236}">
                <a16:creationId xmlns:a16="http://schemas.microsoft.com/office/drawing/2014/main" id="{EA43C3C3-99DC-B042-BB18-6D7EF8EC18B6}"/>
              </a:ext>
            </a:extLst>
          </p:cNvPr>
          <p:cNvPicPr>
            <a:picLocks noChangeAspect="1"/>
          </p:cNvPicPr>
          <p:nvPr/>
        </p:nvPicPr>
        <p:blipFill>
          <a:blip r:embed="rId2"/>
          <a:stretch>
            <a:fillRect/>
          </a:stretch>
        </p:blipFill>
        <p:spPr>
          <a:xfrm>
            <a:off x="2857500" y="2838450"/>
            <a:ext cx="3429000" cy="1181100"/>
          </a:xfrm>
          <a:prstGeom prst="rect">
            <a:avLst/>
          </a:prstGeom>
        </p:spPr>
      </p:pic>
      <p:sp>
        <p:nvSpPr>
          <p:cNvPr id="7" name="TextBox 6">
            <a:extLst>
              <a:ext uri="{FF2B5EF4-FFF2-40B4-BE49-F238E27FC236}">
                <a16:creationId xmlns:a16="http://schemas.microsoft.com/office/drawing/2014/main" id="{37F15E75-2124-3241-AE52-E62BA44F33CB}"/>
              </a:ext>
            </a:extLst>
          </p:cNvPr>
          <p:cNvSpPr txBox="1"/>
          <p:nvPr/>
        </p:nvSpPr>
        <p:spPr>
          <a:xfrm>
            <a:off x="5353050" y="2190750"/>
            <a:ext cx="3562349"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happens if the Db is not available?</a:t>
            </a:r>
          </a:p>
        </p:txBody>
      </p:sp>
      <p:cxnSp>
        <p:nvCxnSpPr>
          <p:cNvPr id="9" name="Straight Arrow Connector 8">
            <a:extLst>
              <a:ext uri="{FF2B5EF4-FFF2-40B4-BE49-F238E27FC236}">
                <a16:creationId xmlns:a16="http://schemas.microsoft.com/office/drawing/2014/main" id="{E5BEB62A-D5DF-EE46-BD85-55F0FC014F21}"/>
              </a:ext>
            </a:extLst>
          </p:cNvPr>
          <p:cNvCxnSpPr>
            <a:cxnSpLocks/>
            <a:stCxn id="7" idx="2"/>
          </p:cNvCxnSpPr>
          <p:nvPr/>
        </p:nvCxnSpPr>
        <p:spPr>
          <a:xfrm flipH="1">
            <a:off x="6143625" y="2498527"/>
            <a:ext cx="990600" cy="69234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80FE7E3-D42E-D74B-ADA9-2DFA7B4BBD48}"/>
              </a:ext>
            </a:extLst>
          </p:cNvPr>
          <p:cNvSpPr txBox="1"/>
          <p:nvPr/>
        </p:nvSpPr>
        <p:spPr>
          <a:xfrm>
            <a:off x="1285874" y="2036861"/>
            <a:ext cx="3286125"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is time consuming?</a:t>
            </a:r>
          </a:p>
        </p:txBody>
      </p:sp>
      <p:cxnSp>
        <p:nvCxnSpPr>
          <p:cNvPr id="11" name="Straight Arrow Connector 10">
            <a:extLst>
              <a:ext uri="{FF2B5EF4-FFF2-40B4-BE49-F238E27FC236}">
                <a16:creationId xmlns:a16="http://schemas.microsoft.com/office/drawing/2014/main" id="{BC38ECC7-866C-3449-A513-B8E380DDC9F5}"/>
              </a:ext>
            </a:extLst>
          </p:cNvPr>
          <p:cNvCxnSpPr>
            <a:cxnSpLocks/>
            <a:stCxn id="10" idx="2"/>
          </p:cNvCxnSpPr>
          <p:nvPr/>
        </p:nvCxnSpPr>
        <p:spPr>
          <a:xfrm>
            <a:off x="2928937" y="2344638"/>
            <a:ext cx="242888" cy="6477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EB42A76-4F61-B648-8096-116330038B7A}"/>
              </a:ext>
            </a:extLst>
          </p:cNvPr>
          <p:cNvSpPr txBox="1"/>
          <p:nvPr/>
        </p:nvSpPr>
        <p:spPr>
          <a:xfrm>
            <a:off x="3933825" y="5202336"/>
            <a:ext cx="3143250"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is CPU intensive?</a:t>
            </a:r>
          </a:p>
        </p:txBody>
      </p:sp>
      <p:cxnSp>
        <p:nvCxnSpPr>
          <p:cNvPr id="16" name="Straight Arrow Connector 15">
            <a:extLst>
              <a:ext uri="{FF2B5EF4-FFF2-40B4-BE49-F238E27FC236}">
                <a16:creationId xmlns:a16="http://schemas.microsoft.com/office/drawing/2014/main" id="{825F50E2-F9D9-DE4C-B613-9C4A45C02C50}"/>
              </a:ext>
            </a:extLst>
          </p:cNvPr>
          <p:cNvCxnSpPr>
            <a:cxnSpLocks/>
            <a:stCxn id="15" idx="0"/>
          </p:cNvCxnSpPr>
          <p:nvPr/>
        </p:nvCxnSpPr>
        <p:spPr>
          <a:xfrm flipH="1" flipV="1">
            <a:off x="3465082" y="3607446"/>
            <a:ext cx="2040368" cy="159489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4C40502-7FDC-C249-BADB-83E8A465F507}"/>
              </a:ext>
            </a:extLst>
          </p:cNvPr>
          <p:cNvSpPr txBox="1"/>
          <p:nvPr/>
        </p:nvSpPr>
        <p:spPr>
          <a:xfrm>
            <a:off x="240375" y="5488073"/>
            <a:ext cx="3286124"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experience a surge?</a:t>
            </a:r>
          </a:p>
        </p:txBody>
      </p:sp>
      <p:cxnSp>
        <p:nvCxnSpPr>
          <p:cNvPr id="22" name="Straight Arrow Connector 21">
            <a:extLst>
              <a:ext uri="{FF2B5EF4-FFF2-40B4-BE49-F238E27FC236}">
                <a16:creationId xmlns:a16="http://schemas.microsoft.com/office/drawing/2014/main" id="{E5A60DEB-EB9B-2042-9455-B310C7B22B86}"/>
              </a:ext>
            </a:extLst>
          </p:cNvPr>
          <p:cNvCxnSpPr>
            <a:cxnSpLocks/>
            <a:stCxn id="21" idx="0"/>
            <a:endCxn id="6" idx="1"/>
          </p:cNvCxnSpPr>
          <p:nvPr/>
        </p:nvCxnSpPr>
        <p:spPr>
          <a:xfrm flipV="1">
            <a:off x="1883437" y="3429000"/>
            <a:ext cx="974063" cy="205907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01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5" grpId="0" animBg="1"/>
      <p:bldP spid="21"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18A9BC-974F-3746-837C-65C2D9550F68}"/>
              </a:ext>
            </a:extLst>
          </p:cNvPr>
          <p:cNvSpPr/>
          <p:nvPr/>
        </p:nvSpPr>
        <p:spPr>
          <a:xfrm>
            <a:off x="571701" y="2342173"/>
            <a:ext cx="3168127" cy="267765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r>
              <a:rPr lang="en-GB" sz="1200" dirty="0" err="1"/>
              <a:t>ce_specversion</a:t>
            </a:r>
            <a:r>
              <a:rPr lang="en-GB" sz="1200" dirty="0"/>
              <a:t>: "1.0" </a:t>
            </a:r>
          </a:p>
          <a:p>
            <a:r>
              <a:rPr lang="en-GB" sz="1200" dirty="0" err="1"/>
              <a:t>ce_type</a:t>
            </a:r>
            <a:r>
              <a:rPr lang="en-GB" sz="1200" dirty="0"/>
              <a:t>: "</a:t>
            </a:r>
            <a:r>
              <a:rPr lang="en-GB" sz="1200" dirty="0" err="1"/>
              <a:t>com.example.someevent</a:t>
            </a:r>
            <a:r>
              <a:rPr lang="en-GB" sz="1200" dirty="0"/>
              <a:t>" </a:t>
            </a:r>
          </a:p>
          <a:p>
            <a:r>
              <a:rPr lang="en-GB" sz="1200" dirty="0" err="1"/>
              <a:t>ce_source</a:t>
            </a:r>
            <a:r>
              <a:rPr lang="en-GB" sz="1200" dirty="0"/>
              <a:t>: "/</a:t>
            </a:r>
            <a:r>
              <a:rPr lang="en-GB" sz="1200" dirty="0" err="1"/>
              <a:t>mycontext</a:t>
            </a:r>
            <a:r>
              <a:rPr lang="en-GB" sz="1200" dirty="0"/>
              <a:t>/</a:t>
            </a:r>
            <a:r>
              <a:rPr lang="en-GB" sz="1200" dirty="0" err="1"/>
              <a:t>subcontext</a:t>
            </a:r>
            <a:r>
              <a:rPr lang="en-GB" sz="1200" dirty="0"/>
              <a:t>" </a:t>
            </a:r>
          </a:p>
          <a:p>
            <a:r>
              <a:rPr lang="en-GB" sz="1200" dirty="0" err="1"/>
              <a:t>ce_id</a:t>
            </a:r>
            <a:r>
              <a:rPr lang="en-GB" sz="1200" dirty="0"/>
              <a:t>: "1234-1234-1234" </a:t>
            </a:r>
          </a:p>
          <a:p>
            <a:r>
              <a:rPr lang="en-GB" sz="1200" dirty="0" err="1"/>
              <a:t>ce_time</a:t>
            </a:r>
            <a:r>
              <a:rPr lang="en-GB" sz="1200" dirty="0"/>
              <a:t>: "2018-04-05T03:56:24Z" </a:t>
            </a:r>
          </a:p>
          <a:p>
            <a:r>
              <a:rPr lang="en-GB" sz="1200" dirty="0"/>
              <a:t>content-type: application/</a:t>
            </a:r>
            <a:r>
              <a:rPr lang="en-GB" sz="1200" dirty="0" err="1"/>
              <a:t>avro</a:t>
            </a:r>
            <a:r>
              <a:rPr lang="en-GB" sz="1200" dirty="0"/>
              <a:t> </a:t>
            </a:r>
          </a:p>
          <a:p>
            <a:r>
              <a:rPr lang="en-GB" sz="1200" dirty="0"/>
              <a:t>------------------- value --------------------</a:t>
            </a:r>
          </a:p>
          <a:p>
            <a:r>
              <a:rPr lang="en-GB" sz="1200" dirty="0"/>
              <a:t> ... application data encoded in Avro ... </a:t>
            </a:r>
          </a:p>
          <a:p>
            <a:r>
              <a:rPr lang="en-GB" sz="1200" dirty="0"/>
              <a:t>-----------------------------------------------</a:t>
            </a:r>
            <a:endParaRPr lang="en-US" sz="1200" dirty="0"/>
          </a:p>
        </p:txBody>
      </p:sp>
      <p:sp>
        <p:nvSpPr>
          <p:cNvPr id="5" name="TextBox 4">
            <a:extLst>
              <a:ext uri="{FF2B5EF4-FFF2-40B4-BE49-F238E27FC236}">
                <a16:creationId xmlns:a16="http://schemas.microsoft.com/office/drawing/2014/main" id="{4D651E90-A8FD-4445-8D2D-61606020BD4A}"/>
              </a:ext>
            </a:extLst>
          </p:cNvPr>
          <p:cNvSpPr txBox="1"/>
          <p:nvPr/>
        </p:nvSpPr>
        <p:spPr>
          <a:xfrm>
            <a:off x="1367687" y="1760920"/>
            <a:ext cx="1820258" cy="300082"/>
          </a:xfrm>
          <a:prstGeom prst="rect">
            <a:avLst/>
          </a:prstGeom>
          <a:noFill/>
          <a:ln w="12700">
            <a:solidFill>
              <a:schemeClr val="dk2"/>
            </a:solidFill>
          </a:ln>
        </p:spPr>
        <p:txBody>
          <a:bodyPr wrap="square" rtlCol="0">
            <a:spAutoFit/>
          </a:bodyPr>
          <a:lstStyle/>
          <a:p>
            <a:pPr algn="ctr"/>
            <a:r>
              <a:rPr lang="en-US" sz="1350" b="1" dirty="0"/>
              <a:t>Binary</a:t>
            </a:r>
          </a:p>
        </p:txBody>
      </p:sp>
      <p:sp>
        <p:nvSpPr>
          <p:cNvPr id="6" name="Rectangle 5">
            <a:extLst>
              <a:ext uri="{FF2B5EF4-FFF2-40B4-BE49-F238E27FC236}">
                <a16:creationId xmlns:a16="http://schemas.microsoft.com/office/drawing/2014/main" id="{65EDD31C-2CE8-354B-8305-BCF5E3564DEA}"/>
              </a:ext>
            </a:extLst>
          </p:cNvPr>
          <p:cNvSpPr/>
          <p:nvPr/>
        </p:nvSpPr>
        <p:spPr>
          <a:xfrm>
            <a:off x="4291711" y="2235284"/>
            <a:ext cx="4727986" cy="360098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p>
          <a:p>
            <a:r>
              <a:rPr lang="en-GB" sz="1200" dirty="0"/>
              <a:t>content-type: application/</a:t>
            </a:r>
            <a:r>
              <a:rPr lang="en-GB" sz="1200" dirty="0" err="1"/>
              <a:t>cloudevents+json</a:t>
            </a:r>
            <a:r>
              <a:rPr lang="en-GB" sz="1200" dirty="0"/>
              <a:t>; charset=UTF-8</a:t>
            </a:r>
          </a:p>
          <a:p>
            <a:r>
              <a:rPr lang="en-GB" sz="1200" dirty="0"/>
              <a:t>------------------- value --------------------</a:t>
            </a:r>
          </a:p>
          <a:p>
            <a:r>
              <a:rPr lang="en-GB" sz="1200" dirty="0"/>
              <a:t> { </a:t>
            </a:r>
          </a:p>
          <a:p>
            <a:r>
              <a:rPr lang="en-GB" sz="1200" dirty="0"/>
              <a:t>	"</a:t>
            </a:r>
            <a:r>
              <a:rPr lang="en-GB" sz="1200" dirty="0" err="1"/>
              <a:t>specversion</a:t>
            </a:r>
            <a:r>
              <a:rPr lang="en-GB" sz="1200" dirty="0"/>
              <a:t>" : "1.0", </a:t>
            </a:r>
          </a:p>
          <a:p>
            <a:r>
              <a:rPr lang="en-GB" sz="1200" dirty="0"/>
              <a:t>	"type" : "</a:t>
            </a:r>
            <a:r>
              <a:rPr lang="en-GB" sz="1200" dirty="0" err="1"/>
              <a:t>com.example.someevent</a:t>
            </a:r>
            <a:r>
              <a:rPr lang="en-GB" sz="1200" dirty="0"/>
              <a:t>", </a:t>
            </a:r>
          </a:p>
          <a:p>
            <a:r>
              <a:rPr lang="en-GB" sz="1200" dirty="0"/>
              <a:t>	"source" : "/</a:t>
            </a:r>
            <a:r>
              <a:rPr lang="en-GB" sz="1200" dirty="0" err="1"/>
              <a:t>mycontext</a:t>
            </a:r>
            <a:r>
              <a:rPr lang="en-GB" sz="1200" dirty="0"/>
              <a:t>/</a:t>
            </a:r>
            <a:r>
              <a:rPr lang="en-GB" sz="1200" dirty="0" err="1"/>
              <a:t>subcontext</a:t>
            </a:r>
            <a:r>
              <a:rPr lang="en-GB" sz="1200" dirty="0"/>
              <a:t>", </a:t>
            </a:r>
          </a:p>
          <a:p>
            <a:r>
              <a:rPr lang="en-GB" sz="1200" dirty="0"/>
              <a:t>	"id" : "1234-1234-1234", </a:t>
            </a:r>
          </a:p>
          <a:p>
            <a:r>
              <a:rPr lang="en-GB" sz="1200" dirty="0"/>
              <a:t>	"time" : "2018-04-05T03:56:24Z", 	</a:t>
            </a:r>
          </a:p>
          <a:p>
            <a:r>
              <a:rPr lang="en-GB" sz="1200" dirty="0"/>
              <a:t>	"</a:t>
            </a:r>
            <a:r>
              <a:rPr lang="en-GB" sz="1200" dirty="0" err="1"/>
              <a:t>datacontenttype</a:t>
            </a:r>
            <a:r>
              <a:rPr lang="en-GB" sz="1200" dirty="0"/>
              <a:t>" : "application/json", </a:t>
            </a:r>
          </a:p>
          <a:p>
            <a:r>
              <a:rPr lang="en-GB" sz="1200" dirty="0"/>
              <a:t>	"data" : 	{ </a:t>
            </a:r>
          </a:p>
          <a:p>
            <a:r>
              <a:rPr lang="en-GB" sz="1200" dirty="0"/>
              <a:t>		... application data encoded in JSON ... </a:t>
            </a:r>
          </a:p>
          <a:p>
            <a:r>
              <a:rPr lang="en-GB" sz="1200" dirty="0"/>
              <a:t>	}</a:t>
            </a:r>
          </a:p>
          <a:p>
            <a:r>
              <a:rPr lang="en-GB" sz="1200" dirty="0"/>
              <a:t> }</a:t>
            </a:r>
          </a:p>
          <a:p>
            <a:r>
              <a:rPr lang="en-GB" sz="1200" dirty="0"/>
              <a:t>-----------------------------------------------</a:t>
            </a:r>
            <a:endParaRPr lang="en-US" sz="1200" dirty="0"/>
          </a:p>
        </p:txBody>
      </p:sp>
      <p:sp>
        <p:nvSpPr>
          <p:cNvPr id="7" name="TextBox 6">
            <a:extLst>
              <a:ext uri="{FF2B5EF4-FFF2-40B4-BE49-F238E27FC236}">
                <a16:creationId xmlns:a16="http://schemas.microsoft.com/office/drawing/2014/main" id="{8BA74B02-ABE3-2343-95AB-DB3D72A51BC1}"/>
              </a:ext>
            </a:extLst>
          </p:cNvPr>
          <p:cNvSpPr txBox="1"/>
          <p:nvPr/>
        </p:nvSpPr>
        <p:spPr>
          <a:xfrm>
            <a:off x="5670304" y="1760920"/>
            <a:ext cx="1820258" cy="300082"/>
          </a:xfrm>
          <a:prstGeom prst="rect">
            <a:avLst/>
          </a:prstGeom>
          <a:noFill/>
          <a:ln w="12700">
            <a:solidFill>
              <a:schemeClr val="dk2"/>
            </a:solidFill>
          </a:ln>
        </p:spPr>
        <p:txBody>
          <a:bodyPr wrap="square" rtlCol="0">
            <a:spAutoFit/>
          </a:bodyPr>
          <a:lstStyle/>
          <a:p>
            <a:pPr algn="ctr"/>
            <a:r>
              <a:rPr lang="en-US" sz="1350" b="1" dirty="0"/>
              <a:t>Structured</a:t>
            </a:r>
          </a:p>
        </p:txBody>
      </p:sp>
      <p:sp>
        <p:nvSpPr>
          <p:cNvPr id="13" name="Google Shape;194;p29">
            <a:extLst>
              <a:ext uri="{FF2B5EF4-FFF2-40B4-BE49-F238E27FC236}">
                <a16:creationId xmlns:a16="http://schemas.microsoft.com/office/drawing/2014/main" id="{5A13010D-BDF8-39DB-77FF-3DDEA9AE1362}"/>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6106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9CC587-C851-F241-A6B0-6387D07C6C13}"/>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DDD53D8D-13B0-2A4D-9634-8F18C12E819F}"/>
              </a:ext>
            </a:extLst>
          </p:cNvPr>
          <p:cNvSpPr>
            <a:spLocks noGrp="1"/>
          </p:cNvSpPr>
          <p:nvPr>
            <p:ph type="sldNum" sz="quarter" idx="12"/>
          </p:nvPr>
        </p:nvSpPr>
        <p:spPr/>
        <p:txBody>
          <a:bodyPr/>
          <a:lstStyle/>
          <a:p>
            <a:fld id="{53C7D256-7CB4-8D4B-B359-120D79D46DFF}" type="slidenum">
              <a:rPr lang="en-US" smtClean="0"/>
              <a:t>131</a:t>
            </a:fld>
            <a:endParaRPr lang="en-US"/>
          </a:p>
        </p:txBody>
      </p:sp>
      <p:pic>
        <p:nvPicPr>
          <p:cNvPr id="3" name="Picture 2">
            <a:extLst>
              <a:ext uri="{FF2B5EF4-FFF2-40B4-BE49-F238E27FC236}">
                <a16:creationId xmlns:a16="http://schemas.microsoft.com/office/drawing/2014/main" id="{D4DB4D46-466A-594C-83A2-CDE82DF34799}"/>
              </a:ext>
            </a:extLst>
          </p:cNvPr>
          <p:cNvPicPr>
            <a:picLocks noChangeAspect="1"/>
          </p:cNvPicPr>
          <p:nvPr/>
        </p:nvPicPr>
        <p:blipFill>
          <a:blip r:embed="rId2"/>
          <a:stretch>
            <a:fillRect/>
          </a:stretch>
        </p:blipFill>
        <p:spPr>
          <a:xfrm>
            <a:off x="1062153" y="1668670"/>
            <a:ext cx="7278959" cy="4092764"/>
          </a:xfrm>
          <a:prstGeom prst="rect">
            <a:avLst/>
          </a:prstGeom>
        </p:spPr>
      </p:pic>
      <p:sp>
        <p:nvSpPr>
          <p:cNvPr id="10" name="Google Shape;194;p29">
            <a:extLst>
              <a:ext uri="{FF2B5EF4-FFF2-40B4-BE49-F238E27FC236}">
                <a16:creationId xmlns:a16="http://schemas.microsoft.com/office/drawing/2014/main" id="{3D99F4F2-7008-77D5-A5D3-E5A96104AAAD}"/>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Studio</a:t>
            </a:r>
            <a:endParaRPr dirty="0"/>
          </a:p>
        </p:txBody>
      </p:sp>
    </p:spTree>
    <p:extLst>
      <p:ext uri="{BB962C8B-B14F-4D97-AF65-F5344CB8AC3E}">
        <p14:creationId xmlns:p14="http://schemas.microsoft.com/office/powerpoint/2010/main" val="13769707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5A822-3F35-ED4C-9901-BE707ED94A14}"/>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7F6B84B-4776-4F4B-92C2-C49CBC55C123}"/>
              </a:ext>
            </a:extLst>
          </p:cNvPr>
          <p:cNvSpPr>
            <a:spLocks noGrp="1"/>
          </p:cNvSpPr>
          <p:nvPr>
            <p:ph type="sldNum" sz="quarter" idx="12"/>
          </p:nvPr>
        </p:nvSpPr>
        <p:spPr/>
        <p:txBody>
          <a:bodyPr/>
          <a:lstStyle/>
          <a:p>
            <a:fld id="{53C7D256-7CB4-8D4B-B359-120D79D46DFF}" type="slidenum">
              <a:rPr lang="en-US" smtClean="0"/>
              <a:t>132</a:t>
            </a:fld>
            <a:endParaRPr lang="en-US"/>
          </a:p>
        </p:txBody>
      </p:sp>
      <p:pic>
        <p:nvPicPr>
          <p:cNvPr id="5" name="Picture 4">
            <a:extLst>
              <a:ext uri="{FF2B5EF4-FFF2-40B4-BE49-F238E27FC236}">
                <a16:creationId xmlns:a16="http://schemas.microsoft.com/office/drawing/2014/main" id="{99DC7D16-B64A-0F45-9E0C-A740F8127C39}"/>
              </a:ext>
            </a:extLst>
          </p:cNvPr>
          <p:cNvPicPr>
            <a:picLocks noChangeAspect="1"/>
          </p:cNvPicPr>
          <p:nvPr/>
        </p:nvPicPr>
        <p:blipFill>
          <a:blip r:embed="rId2"/>
          <a:stretch>
            <a:fillRect/>
          </a:stretch>
        </p:blipFill>
        <p:spPr>
          <a:xfrm>
            <a:off x="1505414" y="1742431"/>
            <a:ext cx="6448832" cy="4019003"/>
          </a:xfrm>
          <a:prstGeom prst="rect">
            <a:avLst/>
          </a:prstGeom>
        </p:spPr>
      </p:pic>
      <p:sp>
        <p:nvSpPr>
          <p:cNvPr id="10" name="Google Shape;194;p29">
            <a:extLst>
              <a:ext uri="{FF2B5EF4-FFF2-40B4-BE49-F238E27FC236}">
                <a16:creationId xmlns:a16="http://schemas.microsoft.com/office/drawing/2014/main" id="{E5C2AC9E-7AE1-8FE4-AE64-204A476FDB08}"/>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VS Code</a:t>
            </a:r>
            <a:endParaRPr dirty="0"/>
          </a:p>
        </p:txBody>
      </p:sp>
    </p:spTree>
    <p:extLst>
      <p:ext uri="{BB962C8B-B14F-4D97-AF65-F5344CB8AC3E}">
        <p14:creationId xmlns:p14="http://schemas.microsoft.com/office/powerpoint/2010/main" val="16077472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A4E05-8A06-C049-861C-ACDEDA403E1F}"/>
              </a:ext>
            </a:extLst>
          </p:cNvPr>
          <p:cNvPicPr>
            <a:picLocks noChangeAspect="1"/>
          </p:cNvPicPr>
          <p:nvPr/>
        </p:nvPicPr>
        <p:blipFill>
          <a:blip r:embed="rId2"/>
          <a:stretch>
            <a:fillRect/>
          </a:stretch>
        </p:blipFill>
        <p:spPr>
          <a:xfrm>
            <a:off x="0" y="1952747"/>
            <a:ext cx="9144000" cy="2952506"/>
          </a:xfrm>
          <a:prstGeom prst="rect">
            <a:avLst/>
          </a:prstGeom>
        </p:spPr>
      </p:pic>
      <p:sp>
        <p:nvSpPr>
          <p:cNvPr id="5" name="Doughnut 4">
            <a:extLst>
              <a:ext uri="{FF2B5EF4-FFF2-40B4-BE49-F238E27FC236}">
                <a16:creationId xmlns:a16="http://schemas.microsoft.com/office/drawing/2014/main" id="{AEF1A0F8-9915-2D42-997D-27323220739E}"/>
              </a:ext>
            </a:extLst>
          </p:cNvPr>
          <p:cNvSpPr/>
          <p:nvPr/>
        </p:nvSpPr>
        <p:spPr>
          <a:xfrm>
            <a:off x="2166125" y="4152435"/>
            <a:ext cx="2651202" cy="334537"/>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Footer Placeholder 5">
            <a:extLst>
              <a:ext uri="{FF2B5EF4-FFF2-40B4-BE49-F238E27FC236}">
                <a16:creationId xmlns:a16="http://schemas.microsoft.com/office/drawing/2014/main" id="{C06E12C8-AF19-9D45-A7FE-FB53476D84DF}"/>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F2F2F94C-0258-6D4B-9471-9E1B0EA8F122}"/>
              </a:ext>
            </a:extLst>
          </p:cNvPr>
          <p:cNvSpPr>
            <a:spLocks noGrp="1"/>
          </p:cNvSpPr>
          <p:nvPr>
            <p:ph type="sldNum" sz="quarter" idx="12"/>
          </p:nvPr>
        </p:nvSpPr>
        <p:spPr/>
        <p:txBody>
          <a:bodyPr/>
          <a:lstStyle/>
          <a:p>
            <a:fld id="{53C7D256-7CB4-8D4B-B359-120D79D46DFF}" type="slidenum">
              <a:rPr lang="en-US" smtClean="0"/>
              <a:t>133</a:t>
            </a:fld>
            <a:endParaRPr lang="en-US"/>
          </a:p>
        </p:txBody>
      </p:sp>
      <p:sp>
        <p:nvSpPr>
          <p:cNvPr id="11" name="Google Shape;194;p29">
            <a:extLst>
              <a:ext uri="{FF2B5EF4-FFF2-40B4-BE49-F238E27FC236}">
                <a16:creationId xmlns:a16="http://schemas.microsoft.com/office/drawing/2014/main" id="{19E82869-9828-124F-C931-B3AA0C1D14D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Backstage</a:t>
            </a:r>
            <a:endParaRPr dirty="0"/>
          </a:p>
        </p:txBody>
      </p:sp>
    </p:spTree>
    <p:extLst>
      <p:ext uri="{BB962C8B-B14F-4D97-AF65-F5344CB8AC3E}">
        <p14:creationId xmlns:p14="http://schemas.microsoft.com/office/powerpoint/2010/main" val="363550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315F3B-BAD8-62ED-4625-441F577CC71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5A0D4B82-2761-27A2-B9E0-5D9B555B0169}"/>
              </a:ext>
            </a:extLst>
          </p:cNvPr>
          <p:cNvSpPr>
            <a:spLocks noGrp="1"/>
          </p:cNvSpPr>
          <p:nvPr>
            <p:ph type="sldNum" sz="quarter" idx="12"/>
          </p:nvPr>
        </p:nvSpPr>
        <p:spPr/>
        <p:txBody>
          <a:bodyPr/>
          <a:lstStyle/>
          <a:p>
            <a:fld id="{53C7D256-7CB4-8D4B-B359-120D79D46DFF}" type="slidenum">
              <a:rPr lang="en-US" smtClean="0"/>
              <a:t>134</a:t>
            </a:fld>
            <a:endParaRPr lang="en-US"/>
          </a:p>
        </p:txBody>
      </p:sp>
      <p:pic>
        <p:nvPicPr>
          <p:cNvPr id="6" name="Picture 5">
            <a:extLst>
              <a:ext uri="{FF2B5EF4-FFF2-40B4-BE49-F238E27FC236}">
                <a16:creationId xmlns:a16="http://schemas.microsoft.com/office/drawing/2014/main" id="{CD4795D3-FC66-11EB-DAEA-7910E55CE004}"/>
              </a:ext>
            </a:extLst>
          </p:cNvPr>
          <p:cNvPicPr>
            <a:picLocks noChangeAspect="1"/>
          </p:cNvPicPr>
          <p:nvPr/>
        </p:nvPicPr>
        <p:blipFill>
          <a:blip r:embed="rId2"/>
          <a:stretch>
            <a:fillRect/>
          </a:stretch>
        </p:blipFill>
        <p:spPr>
          <a:xfrm>
            <a:off x="1293962" y="1794512"/>
            <a:ext cx="5930100" cy="3268976"/>
          </a:xfrm>
          <a:prstGeom prst="rect">
            <a:avLst/>
          </a:prstGeom>
        </p:spPr>
      </p:pic>
      <p:sp>
        <p:nvSpPr>
          <p:cNvPr id="7" name="Rectangle 6">
            <a:extLst>
              <a:ext uri="{FF2B5EF4-FFF2-40B4-BE49-F238E27FC236}">
                <a16:creationId xmlns:a16="http://schemas.microsoft.com/office/drawing/2014/main" id="{DB7691CF-FC1F-3FCA-104A-577905E1010E}"/>
              </a:ext>
            </a:extLst>
          </p:cNvPr>
          <p:cNvSpPr/>
          <p:nvPr/>
        </p:nvSpPr>
        <p:spPr>
          <a:xfrm>
            <a:off x="5064954" y="5347513"/>
            <a:ext cx="3334439" cy="300082"/>
          </a:xfrm>
          <a:prstGeom prst="rect">
            <a:avLst/>
          </a:prstGeom>
        </p:spPr>
        <p:txBody>
          <a:bodyPr wrap="none">
            <a:spAutoFit/>
          </a:bodyPr>
          <a:lstStyle/>
          <a:p>
            <a:r>
              <a:rPr lang="en-US" sz="1350" dirty="0"/>
              <a:t>https://</a:t>
            </a:r>
            <a:r>
              <a:rPr lang="en-US" sz="1350" dirty="0" err="1"/>
              <a:t>github.com</a:t>
            </a:r>
            <a:r>
              <a:rPr lang="en-US" sz="1350" dirty="0"/>
              <a:t>/boyney123/</a:t>
            </a:r>
            <a:r>
              <a:rPr lang="en-US" sz="1350" dirty="0" err="1"/>
              <a:t>eventcatalog</a:t>
            </a:r>
            <a:endParaRPr lang="en-US" sz="1350" dirty="0"/>
          </a:p>
        </p:txBody>
      </p:sp>
      <p:sp>
        <p:nvSpPr>
          <p:cNvPr id="12" name="Google Shape;194;p29">
            <a:extLst>
              <a:ext uri="{FF2B5EF4-FFF2-40B4-BE49-F238E27FC236}">
                <a16:creationId xmlns:a16="http://schemas.microsoft.com/office/drawing/2014/main" id="{9BAE3700-0E40-68E8-DA3B-0EE3EF7B07A6}"/>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Event Catalog</a:t>
            </a:r>
            <a:endParaRPr dirty="0"/>
          </a:p>
        </p:txBody>
      </p:sp>
    </p:spTree>
    <p:extLst>
      <p:ext uri="{BB962C8B-B14F-4D97-AF65-F5344CB8AC3E}">
        <p14:creationId xmlns:p14="http://schemas.microsoft.com/office/powerpoint/2010/main" val="40052765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25901A5-FBE4-4F4F-96D1-B89B3AFF4E12}"/>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C9D29E93-8676-8641-99B5-3F8514084C98}"/>
              </a:ext>
            </a:extLst>
          </p:cNvPr>
          <p:cNvSpPr>
            <a:spLocks noGrp="1"/>
          </p:cNvSpPr>
          <p:nvPr>
            <p:ph type="sldNum" sz="quarter" idx="12"/>
          </p:nvPr>
        </p:nvSpPr>
        <p:spPr/>
        <p:txBody>
          <a:bodyPr/>
          <a:lstStyle/>
          <a:p>
            <a:fld id="{53C7D256-7CB4-8D4B-B359-120D79D46DFF}" type="slidenum">
              <a:rPr lang="en-US" smtClean="0"/>
              <a:t>135</a:t>
            </a:fld>
            <a:endParaRPr lang="en-US"/>
          </a:p>
        </p:txBody>
      </p:sp>
      <p:sp>
        <p:nvSpPr>
          <p:cNvPr id="11" name="Google Shape;69;p14">
            <a:extLst>
              <a:ext uri="{FF2B5EF4-FFF2-40B4-BE49-F238E27FC236}">
                <a16:creationId xmlns:a16="http://schemas.microsoft.com/office/drawing/2014/main" id="{1D358D92-FE2D-0083-4407-3943D1828EEA}"/>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Observability</a:t>
            </a:r>
            <a:endParaRPr lang="en-GB" sz="2800" b="1" dirty="0">
              <a:latin typeface="+mn-lt"/>
            </a:endParaRPr>
          </a:p>
        </p:txBody>
      </p:sp>
    </p:spTree>
    <p:extLst>
      <p:ext uri="{BB962C8B-B14F-4D97-AF65-F5344CB8AC3E}">
        <p14:creationId xmlns:p14="http://schemas.microsoft.com/office/powerpoint/2010/main" val="10215264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D066CE-20C8-204D-970B-6CCC07D93627}"/>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04B9D36C-4C1C-3741-B593-8A54E4D5E7A2}"/>
              </a:ext>
            </a:extLst>
          </p:cNvPr>
          <p:cNvSpPr>
            <a:spLocks noGrp="1"/>
          </p:cNvSpPr>
          <p:nvPr>
            <p:ph type="sldNum" sz="quarter" idx="12"/>
          </p:nvPr>
        </p:nvSpPr>
        <p:spPr/>
        <p:txBody>
          <a:bodyPr/>
          <a:lstStyle/>
          <a:p>
            <a:fld id="{53C7D256-7CB4-8D4B-B359-120D79D46DFF}" type="slidenum">
              <a:rPr lang="en-US" smtClean="0"/>
              <a:t>136</a:t>
            </a:fld>
            <a:endParaRPr lang="en-US"/>
          </a:p>
        </p:txBody>
      </p:sp>
      <p:pic>
        <p:nvPicPr>
          <p:cNvPr id="5" name="Picture 4">
            <a:extLst>
              <a:ext uri="{FF2B5EF4-FFF2-40B4-BE49-F238E27FC236}">
                <a16:creationId xmlns:a16="http://schemas.microsoft.com/office/drawing/2014/main" id="{14D31730-3D97-0C40-A973-BDF38E30061F}"/>
              </a:ext>
            </a:extLst>
          </p:cNvPr>
          <p:cNvPicPr>
            <a:picLocks noChangeAspect="1"/>
          </p:cNvPicPr>
          <p:nvPr/>
        </p:nvPicPr>
        <p:blipFill>
          <a:blip r:embed="rId2"/>
          <a:stretch>
            <a:fillRect/>
          </a:stretch>
        </p:blipFill>
        <p:spPr>
          <a:xfrm>
            <a:off x="0" y="1577845"/>
            <a:ext cx="9144000" cy="3702311"/>
          </a:xfrm>
          <a:prstGeom prst="rect">
            <a:avLst/>
          </a:prstGeom>
        </p:spPr>
      </p:pic>
    </p:spTree>
    <p:extLst>
      <p:ext uri="{BB962C8B-B14F-4D97-AF65-F5344CB8AC3E}">
        <p14:creationId xmlns:p14="http://schemas.microsoft.com/office/powerpoint/2010/main" val="9464689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OpenTelemetry</a:t>
            </a:r>
            <a:r>
              <a:rPr lang="en" sz="1350" dirty="0"/>
              <a:t> Tracing</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27696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18351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276966" y="2654523"/>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838659" y="2654523"/>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173061" y="2654523"/>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3964199" y="2455979"/>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732972" y="2291138"/>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137</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351474" y="2059042"/>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173061" y="2192355"/>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173061" y="1884669"/>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085224" y="1720551"/>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Google Shape;212;p29">
            <a:extLst>
              <a:ext uri="{FF2B5EF4-FFF2-40B4-BE49-F238E27FC236}">
                <a16:creationId xmlns:a16="http://schemas.microsoft.com/office/drawing/2014/main" id="{B2031A8B-4C1F-A14C-9B2F-ADFF9EC7FD41}"/>
              </a:ext>
            </a:extLst>
          </p:cNvPr>
          <p:cNvSpPr txBox="1"/>
          <p:nvPr/>
        </p:nvSpPr>
        <p:spPr>
          <a:xfrm>
            <a:off x="6732135" y="3250031"/>
            <a:ext cx="1782544"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span when initiate a flow.</a:t>
            </a:r>
            <a:endParaRPr sz="1050" dirty="0"/>
          </a:p>
        </p:txBody>
      </p: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6285398" y="2528356"/>
            <a:ext cx="1338009" cy="72167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11" name="Rectangle 10">
            <a:extLst>
              <a:ext uri="{FF2B5EF4-FFF2-40B4-BE49-F238E27FC236}">
                <a16:creationId xmlns:a16="http://schemas.microsoft.com/office/drawing/2014/main" id="{12249DC1-201E-484D-B526-DF76A1CE3A34}"/>
              </a:ext>
            </a:extLst>
          </p:cNvPr>
          <p:cNvSpPr/>
          <p:nvPr/>
        </p:nvSpPr>
        <p:spPr>
          <a:xfrm>
            <a:off x="766482" y="3907043"/>
            <a:ext cx="7366299" cy="2581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Google Shape;209;p29">
            <a:extLst>
              <a:ext uri="{FF2B5EF4-FFF2-40B4-BE49-F238E27FC236}">
                <a16:creationId xmlns:a16="http://schemas.microsoft.com/office/drawing/2014/main" id="{003A54C5-02A4-D04A-881E-5FA3A8E2D103}"/>
              </a:ext>
            </a:extLst>
          </p:cNvPr>
          <p:cNvCxnSpPr>
            <a:cxnSpLocks/>
            <a:stCxn id="37" idx="2"/>
          </p:cNvCxnSpPr>
          <p:nvPr/>
        </p:nvCxnSpPr>
        <p:spPr>
          <a:xfrm flipH="1">
            <a:off x="6148641" y="3711674"/>
            <a:ext cx="1474766" cy="17993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2" name="Google Shape;212;p29">
            <a:extLst>
              <a:ext uri="{FF2B5EF4-FFF2-40B4-BE49-F238E27FC236}">
                <a16:creationId xmlns:a16="http://schemas.microsoft.com/office/drawing/2014/main" id="{3AA3B459-1283-364F-B152-8DB60624A21A}"/>
              </a:ext>
            </a:extLst>
          </p:cNvPr>
          <p:cNvSpPr txBox="1"/>
          <p:nvPr/>
        </p:nvSpPr>
        <p:spPr>
          <a:xfrm>
            <a:off x="2779017" y="3276102"/>
            <a:ext cx="224749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serialize the </a:t>
            </a:r>
            <a:r>
              <a:rPr lang="en-GB" sz="1050" i="1" dirty="0"/>
              <a:t>span context</a:t>
            </a:r>
            <a:r>
              <a:rPr lang="en-GB" sz="1050" dirty="0"/>
              <a:t> into the headers of the message when we send it</a:t>
            </a:r>
            <a:endParaRPr sz="1050" dirty="0"/>
          </a:p>
        </p:txBody>
      </p:sp>
      <p:cxnSp>
        <p:nvCxnSpPr>
          <p:cNvPr id="35" name="Google Shape;209;p29">
            <a:extLst>
              <a:ext uri="{FF2B5EF4-FFF2-40B4-BE49-F238E27FC236}">
                <a16:creationId xmlns:a16="http://schemas.microsoft.com/office/drawing/2014/main" id="{A1650137-3216-D54C-9145-EF391F63950E}"/>
              </a:ext>
            </a:extLst>
          </p:cNvPr>
          <p:cNvCxnSpPr>
            <a:cxnSpLocks/>
            <a:stCxn id="32" idx="0"/>
          </p:cNvCxnSpPr>
          <p:nvPr/>
        </p:nvCxnSpPr>
        <p:spPr>
          <a:xfrm flipV="1">
            <a:off x="3902764" y="2447758"/>
            <a:ext cx="504724" cy="82834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6" name="Google Shape;212;p29">
            <a:extLst>
              <a:ext uri="{FF2B5EF4-FFF2-40B4-BE49-F238E27FC236}">
                <a16:creationId xmlns:a16="http://schemas.microsoft.com/office/drawing/2014/main" id="{680CB56B-A9B8-C442-AB1B-2E6185B8793C}"/>
              </a:ext>
            </a:extLst>
          </p:cNvPr>
          <p:cNvSpPr txBox="1"/>
          <p:nvPr/>
        </p:nvSpPr>
        <p:spPr>
          <a:xfrm>
            <a:off x="415572" y="4993066"/>
            <a:ext cx="2247494"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child span in the receiver</a:t>
            </a:r>
            <a:endParaRPr sz="1050" dirty="0"/>
          </a:p>
        </p:txBody>
      </p:sp>
      <p:sp>
        <p:nvSpPr>
          <p:cNvPr id="39" name="Rectangle 38">
            <a:extLst>
              <a:ext uri="{FF2B5EF4-FFF2-40B4-BE49-F238E27FC236}">
                <a16:creationId xmlns:a16="http://schemas.microsoft.com/office/drawing/2014/main" id="{36ECABBC-568D-3843-9F5A-D8A6476B2620}"/>
              </a:ext>
            </a:extLst>
          </p:cNvPr>
          <p:cNvSpPr/>
          <p:nvPr/>
        </p:nvSpPr>
        <p:spPr>
          <a:xfrm>
            <a:off x="766482" y="4312225"/>
            <a:ext cx="2820902" cy="2581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Google Shape;209;p29">
            <a:extLst>
              <a:ext uri="{FF2B5EF4-FFF2-40B4-BE49-F238E27FC236}">
                <a16:creationId xmlns:a16="http://schemas.microsoft.com/office/drawing/2014/main" id="{E5F7F4DC-279B-9F46-9A31-2FB2A717A647}"/>
              </a:ext>
            </a:extLst>
          </p:cNvPr>
          <p:cNvCxnSpPr>
            <a:cxnSpLocks/>
            <a:stCxn id="36" idx="0"/>
          </p:cNvCxnSpPr>
          <p:nvPr/>
        </p:nvCxnSpPr>
        <p:spPr>
          <a:xfrm flipV="1">
            <a:off x="1539319" y="4625009"/>
            <a:ext cx="637614" cy="36805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2" name="Google Shape;209;p29">
            <a:extLst>
              <a:ext uri="{FF2B5EF4-FFF2-40B4-BE49-F238E27FC236}">
                <a16:creationId xmlns:a16="http://schemas.microsoft.com/office/drawing/2014/main" id="{94F2F6F9-1C58-F242-8406-5B36579BAEE3}"/>
              </a:ext>
            </a:extLst>
          </p:cNvPr>
          <p:cNvCxnSpPr>
            <a:cxnSpLocks/>
            <a:stCxn id="36" idx="0"/>
          </p:cNvCxnSpPr>
          <p:nvPr/>
        </p:nvCxnSpPr>
        <p:spPr>
          <a:xfrm flipV="1">
            <a:off x="1539319" y="2654524"/>
            <a:ext cx="1123747" cy="2338542"/>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89642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32" grpId="0" animBg="1"/>
      <p:bldP spid="36" grpId="0" animBg="1"/>
      <p:bldP spid="39"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7C1D1D65-044A-9EAD-25AC-3DF07D1BD160}"/>
              </a:ext>
            </a:extLst>
          </p:cNvPr>
          <p:cNvPicPr>
            <a:picLocks noChangeAspect="1"/>
          </p:cNvPicPr>
          <p:nvPr/>
        </p:nvPicPr>
        <p:blipFill rotWithShape="1">
          <a:blip r:embed="rId2"/>
          <a:srcRect r="44115" b="2"/>
          <a:stretch/>
        </p:blipFill>
        <p:spPr>
          <a:xfrm>
            <a:off x="241298" y="557189"/>
            <a:ext cx="4251513" cy="5743618"/>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7A4F2755-138C-7E38-0AED-CA17103EFA6F}"/>
              </a:ext>
            </a:extLst>
          </p:cNvPr>
          <p:cNvPicPr>
            <a:picLocks noChangeAspect="1"/>
          </p:cNvPicPr>
          <p:nvPr/>
        </p:nvPicPr>
        <p:blipFill rotWithShape="1">
          <a:blip r:embed="rId3"/>
          <a:srcRect l="19641" r="26636" b="2"/>
          <a:stretch/>
        </p:blipFill>
        <p:spPr>
          <a:xfrm>
            <a:off x="4646531" y="557189"/>
            <a:ext cx="4256170" cy="5743618"/>
          </a:xfrm>
          <a:prstGeom prst="rect">
            <a:avLst/>
          </a:prstGeom>
        </p:spPr>
      </p:pic>
      <p:sp>
        <p:nvSpPr>
          <p:cNvPr id="2" name="Footer Placeholder 1">
            <a:extLst>
              <a:ext uri="{FF2B5EF4-FFF2-40B4-BE49-F238E27FC236}">
                <a16:creationId xmlns:a16="http://schemas.microsoft.com/office/drawing/2014/main" id="{94847B4A-7D73-7E46-BB69-D18B2C3489D2}"/>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@ICooper</a:t>
            </a:r>
          </a:p>
        </p:txBody>
      </p:sp>
      <p:sp>
        <p:nvSpPr>
          <p:cNvPr id="3" name="Slide Number Placeholder 2">
            <a:extLst>
              <a:ext uri="{FF2B5EF4-FFF2-40B4-BE49-F238E27FC236}">
                <a16:creationId xmlns:a16="http://schemas.microsoft.com/office/drawing/2014/main" id="{E1FFFB84-E451-054E-9205-EA56DB7CFED6}"/>
              </a:ext>
            </a:extLst>
          </p:cNvPr>
          <p:cNvSpPr>
            <a:spLocks noGrp="1"/>
          </p:cNvSpPr>
          <p:nvPr>
            <p:ph type="sldNum" sz="quarter" idx="12"/>
          </p:nvPr>
        </p:nvSpPr>
        <p:spPr>
          <a:xfrm>
            <a:off x="6457950" y="6356350"/>
            <a:ext cx="2057400" cy="365125"/>
          </a:xfrm>
        </p:spPr>
        <p:txBody>
          <a:bodyPr>
            <a:normAutofit/>
          </a:bodyPr>
          <a:lstStyle/>
          <a:p>
            <a:pPr>
              <a:spcAft>
                <a:spcPts val="600"/>
              </a:spcAft>
            </a:pPr>
            <a:fld id="{53C7D256-7CB4-8D4B-B359-120D79D46DFF}" type="slidenum">
              <a:rPr lang="en-US" smtClean="0"/>
              <a:pPr>
                <a:spcAft>
                  <a:spcPts val="600"/>
                </a:spcAft>
              </a:pPr>
              <a:t>138</a:t>
            </a:fld>
            <a:endParaRPr lang="en-US"/>
          </a:p>
        </p:txBody>
      </p:sp>
    </p:spTree>
    <p:extLst>
      <p:ext uri="{BB962C8B-B14F-4D97-AF65-F5344CB8AC3E}">
        <p14:creationId xmlns:p14="http://schemas.microsoft.com/office/powerpoint/2010/main" val="40553175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Further Reading</a:t>
            </a:r>
          </a:p>
        </p:txBody>
      </p:sp>
      <p:pic>
        <p:nvPicPr>
          <p:cNvPr id="4" name="Content Placeholder 3"/>
          <p:cNvPicPr>
            <a:picLocks noGrp="1" noChangeAspect="1"/>
          </p:cNvPicPr>
          <p:nvPr>
            <p:ph idx="1"/>
          </p:nvPr>
        </p:nvPicPr>
        <p:blipFill>
          <a:blip r:embed="rId3"/>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139</a:t>
            </a:fld>
            <a:endParaRPr lang="en-US"/>
          </a:p>
        </p:txBody>
      </p:sp>
    </p:spTree>
    <p:extLst>
      <p:ext uri="{BB962C8B-B14F-4D97-AF65-F5344CB8AC3E}">
        <p14:creationId xmlns:p14="http://schemas.microsoft.com/office/powerpoint/2010/main" val="75884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14</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7" name="TextBox 6">
            <a:extLst>
              <a:ext uri="{FF2B5EF4-FFF2-40B4-BE49-F238E27FC236}">
                <a16:creationId xmlns:a16="http://schemas.microsoft.com/office/drawing/2014/main" id="{43295BE6-F7A2-2749-824D-B5E2D40BD261}"/>
              </a:ext>
            </a:extLst>
          </p:cNvPr>
          <p:cNvSpPr txBox="1"/>
          <p:nvPr/>
        </p:nvSpPr>
        <p:spPr>
          <a:xfrm>
            <a:off x="1285874" y="2036861"/>
            <a:ext cx="3641726"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The web server puts the work on a queue</a:t>
            </a:r>
          </a:p>
        </p:txBody>
      </p:sp>
      <p:cxnSp>
        <p:nvCxnSpPr>
          <p:cNvPr id="8" name="Straight Arrow Connector 7">
            <a:extLst>
              <a:ext uri="{FF2B5EF4-FFF2-40B4-BE49-F238E27FC236}">
                <a16:creationId xmlns:a16="http://schemas.microsoft.com/office/drawing/2014/main" id="{6B053328-06F8-A047-B908-BA83DBDFADCE}"/>
              </a:ext>
            </a:extLst>
          </p:cNvPr>
          <p:cNvCxnSpPr>
            <a:cxnSpLocks/>
            <a:stCxn id="7" idx="2"/>
          </p:cNvCxnSpPr>
          <p:nvPr/>
        </p:nvCxnSpPr>
        <p:spPr>
          <a:xfrm flipH="1">
            <a:off x="1886991" y="2344638"/>
            <a:ext cx="1219746" cy="805886"/>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C862AC6-BB9A-F746-8019-F0AFB9DDB3EF}"/>
              </a:ext>
            </a:extLst>
          </p:cNvPr>
          <p:cNvSpPr txBox="1"/>
          <p:nvPr/>
        </p:nvSpPr>
        <p:spPr>
          <a:xfrm>
            <a:off x="836988" y="4981133"/>
            <a:ext cx="3286125"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The queue stores work until we are ready to consume it. We can </a:t>
            </a:r>
            <a:r>
              <a:rPr lang="en-US" sz="1400" i="1" dirty="0">
                <a:latin typeface="Chalkboard" panose="03050602040202020205" pitchFamily="66" charset="77"/>
              </a:rPr>
              <a:t>throttle</a:t>
            </a:r>
            <a:r>
              <a:rPr lang="en-US" sz="1400" dirty="0">
                <a:latin typeface="Chalkboard" panose="03050602040202020205" pitchFamily="66" charset="77"/>
              </a:rPr>
              <a:t> to prevent surges.</a:t>
            </a:r>
          </a:p>
        </p:txBody>
      </p:sp>
      <p:cxnSp>
        <p:nvCxnSpPr>
          <p:cNvPr id="12" name="Straight Arrow Connector 11">
            <a:extLst>
              <a:ext uri="{FF2B5EF4-FFF2-40B4-BE49-F238E27FC236}">
                <a16:creationId xmlns:a16="http://schemas.microsoft.com/office/drawing/2014/main" id="{A432D342-0B70-D74A-93E9-53BA90574673}"/>
              </a:ext>
            </a:extLst>
          </p:cNvPr>
          <p:cNvCxnSpPr>
            <a:cxnSpLocks/>
            <a:stCxn id="11" idx="0"/>
          </p:cNvCxnSpPr>
          <p:nvPr/>
        </p:nvCxnSpPr>
        <p:spPr>
          <a:xfrm flipV="1">
            <a:off x="2480051" y="3720819"/>
            <a:ext cx="1476808" cy="12603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DEA9063-7402-DE4B-9580-8FE9D04312D6}"/>
              </a:ext>
            </a:extLst>
          </p:cNvPr>
          <p:cNvSpPr txBox="1"/>
          <p:nvPr/>
        </p:nvSpPr>
        <p:spPr>
          <a:xfrm>
            <a:off x="5115271" y="1253901"/>
            <a:ext cx="3286125"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A backend application can perform long-running or CPU intensive work, allowing the web server to service new requests.</a:t>
            </a:r>
          </a:p>
        </p:txBody>
      </p:sp>
      <p:cxnSp>
        <p:nvCxnSpPr>
          <p:cNvPr id="16" name="Straight Arrow Connector 15">
            <a:extLst>
              <a:ext uri="{FF2B5EF4-FFF2-40B4-BE49-F238E27FC236}">
                <a16:creationId xmlns:a16="http://schemas.microsoft.com/office/drawing/2014/main" id="{7631DD15-C82E-4C42-BA11-798E3CA4E774}"/>
              </a:ext>
            </a:extLst>
          </p:cNvPr>
          <p:cNvCxnSpPr>
            <a:cxnSpLocks/>
            <a:stCxn id="15" idx="2"/>
          </p:cNvCxnSpPr>
          <p:nvPr/>
        </p:nvCxnSpPr>
        <p:spPr>
          <a:xfrm flipH="1">
            <a:off x="6215066" y="2208008"/>
            <a:ext cx="543268" cy="10007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CCF4E68-68EF-B142-800A-F3262918FEF1}"/>
              </a:ext>
            </a:extLst>
          </p:cNvPr>
          <p:cNvSpPr txBox="1"/>
          <p:nvPr/>
        </p:nvSpPr>
        <p:spPr>
          <a:xfrm>
            <a:off x="5256415" y="5093631"/>
            <a:ext cx="3286125"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can scale out the backend services using a competing consumers approach, to ensure the queue does not backup.</a:t>
            </a:r>
          </a:p>
        </p:txBody>
      </p:sp>
      <p:cxnSp>
        <p:nvCxnSpPr>
          <p:cNvPr id="21" name="Straight Arrow Connector 20">
            <a:extLst>
              <a:ext uri="{FF2B5EF4-FFF2-40B4-BE49-F238E27FC236}">
                <a16:creationId xmlns:a16="http://schemas.microsoft.com/office/drawing/2014/main" id="{73C4B89F-D66B-9C4B-9C11-EC362BD12AEA}"/>
              </a:ext>
            </a:extLst>
          </p:cNvPr>
          <p:cNvCxnSpPr>
            <a:cxnSpLocks/>
          </p:cNvCxnSpPr>
          <p:nvPr/>
        </p:nvCxnSpPr>
        <p:spPr>
          <a:xfrm flipH="1" flipV="1">
            <a:off x="6486700" y="4200244"/>
            <a:ext cx="149628" cy="73908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05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20"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140</a:t>
            </a:fld>
            <a:endParaRPr lang="en-US"/>
          </a:p>
        </p:txBody>
      </p:sp>
    </p:spTree>
    <p:extLst>
      <p:ext uri="{BB962C8B-B14F-4D97-AF65-F5344CB8AC3E}">
        <p14:creationId xmlns:p14="http://schemas.microsoft.com/office/powerpoint/2010/main" val="2976814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15</a:t>
            </a:fld>
            <a:endParaRPr lang="en-US"/>
          </a:p>
        </p:txBody>
      </p:sp>
      <p:pic>
        <p:nvPicPr>
          <p:cNvPr id="3" name="Picture 2">
            <a:extLst>
              <a:ext uri="{FF2B5EF4-FFF2-40B4-BE49-F238E27FC236}">
                <a16:creationId xmlns:a16="http://schemas.microsoft.com/office/drawing/2014/main" id="{8D8CF9CC-3464-264C-B825-D9F92216BCA5}"/>
              </a:ext>
            </a:extLst>
          </p:cNvPr>
          <p:cNvPicPr>
            <a:picLocks noChangeAspect="1"/>
          </p:cNvPicPr>
          <p:nvPr/>
        </p:nvPicPr>
        <p:blipFill>
          <a:blip r:embed="rId2"/>
          <a:stretch>
            <a:fillRect/>
          </a:stretch>
        </p:blipFill>
        <p:spPr>
          <a:xfrm>
            <a:off x="1168400" y="2527300"/>
            <a:ext cx="6807200" cy="1803400"/>
          </a:xfrm>
          <a:prstGeom prst="rect">
            <a:avLst/>
          </a:prstGeom>
        </p:spPr>
      </p:pic>
      <p:sp>
        <p:nvSpPr>
          <p:cNvPr id="7" name="TextBox 6">
            <a:extLst>
              <a:ext uri="{FF2B5EF4-FFF2-40B4-BE49-F238E27FC236}">
                <a16:creationId xmlns:a16="http://schemas.microsoft.com/office/drawing/2014/main" id="{253254C8-DB87-F644-AEA6-12F8216F5BD8}"/>
              </a:ext>
            </a:extLst>
          </p:cNvPr>
          <p:cNvSpPr txBox="1"/>
          <p:nvPr/>
        </p:nvSpPr>
        <p:spPr>
          <a:xfrm>
            <a:off x="1055371" y="1741863"/>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return 202 Accepted – we have your work request, and won’t lost it.</a:t>
            </a:r>
          </a:p>
        </p:txBody>
      </p:sp>
      <p:cxnSp>
        <p:nvCxnSpPr>
          <p:cNvPr id="8" name="Straight Arrow Connector 7">
            <a:extLst>
              <a:ext uri="{FF2B5EF4-FFF2-40B4-BE49-F238E27FC236}">
                <a16:creationId xmlns:a16="http://schemas.microsoft.com/office/drawing/2014/main" id="{C590508C-A386-2747-8471-73D13D706F13}"/>
              </a:ext>
            </a:extLst>
          </p:cNvPr>
          <p:cNvCxnSpPr>
            <a:stCxn id="7" idx="2"/>
          </p:cNvCxnSpPr>
          <p:nvPr/>
        </p:nvCxnSpPr>
        <p:spPr>
          <a:xfrm flipH="1">
            <a:off x="1845946" y="2265083"/>
            <a:ext cx="781050" cy="4769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F56D20C-5CD0-0A4F-B3C5-DA63AF815745}"/>
              </a:ext>
            </a:extLst>
          </p:cNvPr>
          <p:cNvSpPr txBox="1"/>
          <p:nvPr/>
        </p:nvSpPr>
        <p:spPr>
          <a:xfrm>
            <a:off x="4488528" y="1741863"/>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enqueue  a work item for the request.</a:t>
            </a:r>
          </a:p>
        </p:txBody>
      </p:sp>
      <p:cxnSp>
        <p:nvCxnSpPr>
          <p:cNvPr id="10" name="Straight Arrow Connector 9">
            <a:extLst>
              <a:ext uri="{FF2B5EF4-FFF2-40B4-BE49-F238E27FC236}">
                <a16:creationId xmlns:a16="http://schemas.microsoft.com/office/drawing/2014/main" id="{489B3F99-5E33-974F-95E1-DF8CDD2DC34B}"/>
              </a:ext>
            </a:extLst>
          </p:cNvPr>
          <p:cNvCxnSpPr>
            <a:cxnSpLocks/>
            <a:stCxn id="9" idx="2"/>
          </p:cNvCxnSpPr>
          <p:nvPr/>
        </p:nvCxnSpPr>
        <p:spPr>
          <a:xfrm flipH="1">
            <a:off x="3304543" y="2265083"/>
            <a:ext cx="2755610" cy="7940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1B24613-32A1-3847-8E8F-2B81704CBD25}"/>
              </a:ext>
            </a:extLst>
          </p:cNvPr>
          <p:cNvSpPr txBox="1"/>
          <p:nvPr/>
        </p:nvSpPr>
        <p:spPr>
          <a:xfrm>
            <a:off x="423604" y="4843462"/>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return a Location header, so you can monitor progress. </a:t>
            </a:r>
          </a:p>
        </p:txBody>
      </p:sp>
      <p:cxnSp>
        <p:nvCxnSpPr>
          <p:cNvPr id="12" name="Straight Arrow Connector 11">
            <a:extLst>
              <a:ext uri="{FF2B5EF4-FFF2-40B4-BE49-F238E27FC236}">
                <a16:creationId xmlns:a16="http://schemas.microsoft.com/office/drawing/2014/main" id="{C5260D78-C865-1A46-BE12-886E30904833}"/>
              </a:ext>
            </a:extLst>
          </p:cNvPr>
          <p:cNvCxnSpPr>
            <a:cxnSpLocks/>
          </p:cNvCxnSpPr>
          <p:nvPr/>
        </p:nvCxnSpPr>
        <p:spPr>
          <a:xfrm flipH="1" flipV="1">
            <a:off x="1271847" y="3429000"/>
            <a:ext cx="789710" cy="141446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D9456E5-FF4D-6E4B-BEB7-B097E8E49F5D}"/>
              </a:ext>
            </a:extLst>
          </p:cNvPr>
          <p:cNvSpPr txBox="1"/>
          <p:nvPr/>
        </p:nvSpPr>
        <p:spPr>
          <a:xfrm>
            <a:off x="423604" y="5677505"/>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Link to Resource – 404 until created</a:t>
            </a:r>
          </a:p>
        </p:txBody>
      </p:sp>
      <p:cxnSp>
        <p:nvCxnSpPr>
          <p:cNvPr id="17" name="Straight Arrow Connector 16">
            <a:extLst>
              <a:ext uri="{FF2B5EF4-FFF2-40B4-BE49-F238E27FC236}">
                <a16:creationId xmlns:a16="http://schemas.microsoft.com/office/drawing/2014/main" id="{CED436D7-9C7E-4043-B16C-E13CFDB79298}"/>
              </a:ext>
            </a:extLst>
          </p:cNvPr>
          <p:cNvCxnSpPr>
            <a:cxnSpLocks/>
          </p:cNvCxnSpPr>
          <p:nvPr/>
        </p:nvCxnSpPr>
        <p:spPr>
          <a:xfrm flipH="1" flipV="1">
            <a:off x="1271847" y="3516284"/>
            <a:ext cx="789710" cy="216122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66AD636-71F2-6A49-A88C-3013376B8617}"/>
              </a:ext>
            </a:extLst>
          </p:cNvPr>
          <p:cNvSpPr txBox="1"/>
          <p:nvPr/>
        </p:nvSpPr>
        <p:spPr>
          <a:xfrm>
            <a:off x="4005523" y="5154285"/>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Link to a progress page, backed by a KV store where we note progress</a:t>
            </a:r>
          </a:p>
        </p:txBody>
      </p:sp>
      <p:cxnSp>
        <p:nvCxnSpPr>
          <p:cNvPr id="20" name="Straight Arrow Connector 19">
            <a:extLst>
              <a:ext uri="{FF2B5EF4-FFF2-40B4-BE49-F238E27FC236}">
                <a16:creationId xmlns:a16="http://schemas.microsoft.com/office/drawing/2014/main" id="{0E7AC056-9C8E-D843-B73B-A333FB715CEC}"/>
              </a:ext>
            </a:extLst>
          </p:cNvPr>
          <p:cNvCxnSpPr>
            <a:cxnSpLocks/>
          </p:cNvCxnSpPr>
          <p:nvPr/>
        </p:nvCxnSpPr>
        <p:spPr>
          <a:xfrm flipH="1" flipV="1">
            <a:off x="2842953" y="4290733"/>
            <a:ext cx="2800523" cy="86355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FDED194-F04F-C74E-9C9B-8F9EE3953050}"/>
              </a:ext>
            </a:extLst>
          </p:cNvPr>
          <p:cNvCxnSpPr>
            <a:cxnSpLocks/>
            <a:stCxn id="19" idx="0"/>
          </p:cNvCxnSpPr>
          <p:nvPr/>
        </p:nvCxnSpPr>
        <p:spPr>
          <a:xfrm flipH="1" flipV="1">
            <a:off x="1271848" y="3571847"/>
            <a:ext cx="4305300" cy="158243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93D8873F-F26C-8145-9953-772CC30213FD}"/>
              </a:ext>
            </a:extLst>
          </p:cNvPr>
          <p:cNvSpPr txBox="1"/>
          <p:nvPr/>
        </p:nvSpPr>
        <p:spPr>
          <a:xfrm>
            <a:off x="5789786" y="4271029"/>
            <a:ext cx="3143250"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Backend app does work at sustainable pace, and updates KV store if required.</a:t>
            </a:r>
          </a:p>
        </p:txBody>
      </p:sp>
      <p:cxnSp>
        <p:nvCxnSpPr>
          <p:cNvPr id="29" name="Straight Arrow Connector 28">
            <a:extLst>
              <a:ext uri="{FF2B5EF4-FFF2-40B4-BE49-F238E27FC236}">
                <a16:creationId xmlns:a16="http://schemas.microsoft.com/office/drawing/2014/main" id="{AA04162A-9C62-3E48-8E5A-73CE04BB8FD0}"/>
              </a:ext>
            </a:extLst>
          </p:cNvPr>
          <p:cNvCxnSpPr>
            <a:cxnSpLocks/>
          </p:cNvCxnSpPr>
          <p:nvPr/>
        </p:nvCxnSpPr>
        <p:spPr>
          <a:xfrm flipH="1" flipV="1">
            <a:off x="2842953" y="4103631"/>
            <a:ext cx="4584787" cy="16739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A1BAD9C-12A0-4E4C-8AC5-269827BB334E}"/>
              </a:ext>
            </a:extLst>
          </p:cNvPr>
          <p:cNvCxnSpPr>
            <a:cxnSpLocks/>
            <a:stCxn id="28" idx="0"/>
          </p:cNvCxnSpPr>
          <p:nvPr/>
        </p:nvCxnSpPr>
        <p:spPr>
          <a:xfrm flipH="1" flipV="1">
            <a:off x="6683433" y="3529971"/>
            <a:ext cx="677978" cy="74105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47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6" grpId="0" animBg="1"/>
      <p:bldP spid="19"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16</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5" name="TextBox 4">
            <a:extLst>
              <a:ext uri="{FF2B5EF4-FFF2-40B4-BE49-F238E27FC236}">
                <a16:creationId xmlns:a16="http://schemas.microsoft.com/office/drawing/2014/main" id="{BB728D2A-D8D3-864E-BDA3-7E83805E5E73}"/>
              </a:ext>
            </a:extLst>
          </p:cNvPr>
          <p:cNvSpPr txBox="1"/>
          <p:nvPr/>
        </p:nvSpPr>
        <p:spPr>
          <a:xfrm>
            <a:off x="4488528" y="1741863"/>
            <a:ext cx="3143250"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This general technique is known as Decoupled Invocation – we separate building the command from executing it.</a:t>
            </a:r>
          </a:p>
        </p:txBody>
      </p:sp>
      <p:cxnSp>
        <p:nvCxnSpPr>
          <p:cNvPr id="7" name="Straight Arrow Connector 6">
            <a:extLst>
              <a:ext uri="{FF2B5EF4-FFF2-40B4-BE49-F238E27FC236}">
                <a16:creationId xmlns:a16="http://schemas.microsoft.com/office/drawing/2014/main" id="{6C68358B-CADD-E944-9C5D-4BA4E5EEC8B5}"/>
              </a:ext>
            </a:extLst>
          </p:cNvPr>
          <p:cNvCxnSpPr>
            <a:cxnSpLocks/>
            <a:stCxn id="5" idx="2"/>
          </p:cNvCxnSpPr>
          <p:nvPr/>
        </p:nvCxnSpPr>
        <p:spPr>
          <a:xfrm flipH="1">
            <a:off x="3304543" y="2695970"/>
            <a:ext cx="2755610" cy="3631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274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800" dirty="0">
                <a:latin typeface="Chalkboard" panose="03050602040202020205" pitchFamily="66" charset="77"/>
              </a:rPr>
              <a:t>Decoupled Invocation Pattern</a:t>
            </a:r>
          </a:p>
        </p:txBody>
      </p:sp>
      <p:sp>
        <p:nvSpPr>
          <p:cNvPr id="4" name="Rectangle 3"/>
          <p:cNvSpPr/>
          <p:nvPr/>
        </p:nvSpPr>
        <p:spPr>
          <a:xfrm>
            <a:off x="804040" y="1530417"/>
            <a:ext cx="7551683" cy="1015663"/>
          </a:xfrm>
          <a:prstGeom prst="rect">
            <a:avLst/>
          </a:prstGeom>
        </p:spPr>
        <p:txBody>
          <a:bodyPr wrap="square">
            <a:spAutoFit/>
          </a:bodyPr>
          <a:lstStyle/>
          <a:p>
            <a:pPr algn="ctr"/>
            <a:r>
              <a:rPr lang="en-GB" sz="2000" dirty="0">
                <a:latin typeface="Chalkboard" panose="03050602040202020205" pitchFamily="66" charset="77"/>
              </a:rPr>
              <a:t>Use Decoupled Invocation. A producer puts a message onto a queue at the service endpoint. A consumer reads messages from the queue.</a:t>
            </a:r>
          </a:p>
        </p:txBody>
      </p:sp>
      <p:sp>
        <p:nvSpPr>
          <p:cNvPr id="5" name="Rectangle 4"/>
          <p:cNvSpPr/>
          <p:nvPr/>
        </p:nvSpPr>
        <p:spPr>
          <a:xfrm>
            <a:off x="977462" y="2675382"/>
            <a:ext cx="7204841" cy="400110"/>
          </a:xfrm>
          <a:prstGeom prst="rect">
            <a:avLst/>
          </a:prstGeom>
        </p:spPr>
        <p:txBody>
          <a:bodyPr wrap="square">
            <a:spAutoFit/>
          </a:bodyPr>
          <a:lstStyle/>
          <a:p>
            <a:pPr algn="ctr"/>
            <a:r>
              <a:rPr lang="en-GB" sz="2000" dirty="0">
                <a:latin typeface="Chalkboard" panose="03050602040202020205" pitchFamily="66" charset="77"/>
              </a:rPr>
              <a:t>The queue stores messages for eventual processing. </a:t>
            </a:r>
          </a:p>
        </p:txBody>
      </p:sp>
      <p:sp>
        <p:nvSpPr>
          <p:cNvPr id="6" name="Rectangle 5"/>
          <p:cNvSpPr/>
          <p:nvPr/>
        </p:nvSpPr>
        <p:spPr>
          <a:xfrm>
            <a:off x="804039" y="3414237"/>
            <a:ext cx="7551683" cy="1015663"/>
          </a:xfrm>
          <a:prstGeom prst="rect">
            <a:avLst/>
          </a:prstGeom>
        </p:spPr>
        <p:txBody>
          <a:bodyPr wrap="square">
            <a:spAutoFit/>
          </a:bodyPr>
          <a:lstStyle/>
          <a:p>
            <a:pPr algn="ctr"/>
            <a:r>
              <a:rPr lang="en-GB" sz="2000" dirty="0">
                <a:latin typeface="Chalkboard" panose="03050602040202020205" pitchFamily="66" charset="77"/>
              </a:rPr>
              <a:t>If the rate of arrival at the endpoint is unpredictable, the queue acts as a buffer that makes it possible to predict the rate of consumption.</a:t>
            </a:r>
          </a:p>
        </p:txBody>
      </p:sp>
      <p:sp>
        <p:nvSpPr>
          <p:cNvPr id="7" name="Rectangle 6"/>
          <p:cNvSpPr/>
          <p:nvPr/>
        </p:nvSpPr>
        <p:spPr>
          <a:xfrm>
            <a:off x="394138" y="4535519"/>
            <a:ext cx="8355724" cy="707886"/>
          </a:xfrm>
          <a:prstGeom prst="rect">
            <a:avLst/>
          </a:prstGeom>
        </p:spPr>
        <p:txBody>
          <a:bodyPr wrap="square">
            <a:spAutoFit/>
          </a:bodyPr>
          <a:lstStyle/>
          <a:p>
            <a:pPr algn="ctr"/>
            <a:r>
              <a:rPr lang="en-GB" sz="2000" dirty="0">
                <a:latin typeface="Chalkboard" panose="03050602040202020205" pitchFamily="66" charset="77"/>
              </a:rPr>
              <a:t>This makes it simpler to do capacity planning because peaks of requests are smoothed out by the queue.</a:t>
            </a:r>
          </a:p>
        </p:txBody>
      </p:sp>
      <p:sp>
        <p:nvSpPr>
          <p:cNvPr id="8" name="Rectangle 7"/>
          <p:cNvSpPr/>
          <p:nvPr/>
        </p:nvSpPr>
        <p:spPr>
          <a:xfrm>
            <a:off x="977462" y="5475111"/>
            <a:ext cx="7551683" cy="707886"/>
          </a:xfrm>
          <a:prstGeom prst="rect">
            <a:avLst/>
          </a:prstGeom>
        </p:spPr>
        <p:txBody>
          <a:bodyPr wrap="square">
            <a:spAutoFit/>
          </a:bodyPr>
          <a:lstStyle/>
          <a:p>
            <a:pPr algn="ctr"/>
            <a:r>
              <a:rPr lang="en-GB" sz="2000" dirty="0">
                <a:latin typeface="Chalkboard" panose="03050602040202020205" pitchFamily="66" charset="77"/>
              </a:rPr>
              <a:t>The consumer must be able to control the rate of processing, otherwise a spike is simply passed down the wire.</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17</a:t>
            </a:fld>
            <a:endParaRPr lang="en-US"/>
          </a:p>
        </p:txBody>
      </p:sp>
    </p:spTree>
    <p:extLst>
      <p:ext uri="{BB962C8B-B14F-4D97-AF65-F5344CB8AC3E}">
        <p14:creationId xmlns:p14="http://schemas.microsoft.com/office/powerpoint/2010/main" val="20907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latin typeface="Chalkboard" panose="03050602040202020205" pitchFamily="66" charset="77"/>
              </a:rPr>
              <a:t>Example: Microservices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18</a:t>
            </a:fld>
            <a:endParaRPr lang="en-US"/>
          </a:p>
        </p:txBody>
      </p:sp>
    </p:spTree>
    <p:extLst>
      <p:ext uri="{BB962C8B-B14F-4D97-AF65-F5344CB8AC3E}">
        <p14:creationId xmlns:p14="http://schemas.microsoft.com/office/powerpoint/2010/main" val="3408801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78"/>
          <p:cNvSpPr txBox="1">
            <a:spLocks noGrp="1"/>
          </p:cNvSpPr>
          <p:nvPr>
            <p:ph type="title"/>
          </p:nvPr>
        </p:nvSpPr>
        <p:spPr>
          <a:xfrm>
            <a:off x="311700" y="1302274"/>
            <a:ext cx="8520600" cy="819299"/>
          </a:xfrm>
          <a:prstGeom prst="rect">
            <a:avLst/>
          </a:prstGeom>
        </p:spPr>
        <p:txBody>
          <a:bodyPr spcFirstLastPara="1" vert="horz" wrap="square" lIns="91425" tIns="91425" rIns="91425" bIns="91425" rtlCol="0" anchor="t" anchorCtr="0">
            <a:noAutofit/>
          </a:bodyPr>
          <a:lstStyle/>
          <a:p>
            <a:r>
              <a:rPr lang="en-GB" dirty="0">
                <a:latin typeface="Chalkboard" panose="03050602040202020205" pitchFamily="66" charset="77"/>
              </a:rPr>
              <a:t>It’s all about velocity!!!</a:t>
            </a:r>
            <a:endParaRPr dirty="0">
              <a:latin typeface="Chalkboard" panose="03050602040202020205" pitchFamily="66" charset="77"/>
            </a:endParaRPr>
          </a:p>
        </p:txBody>
      </p:sp>
      <p:sp>
        <p:nvSpPr>
          <p:cNvPr id="391" name="Google Shape;391;p78"/>
          <p:cNvSpPr txBox="1">
            <a:spLocks noGrp="1"/>
          </p:cNvSpPr>
          <p:nvPr>
            <p:ph type="body" idx="1"/>
          </p:nvPr>
        </p:nvSpPr>
        <p:spPr>
          <a:xfrm>
            <a:off x="877500" y="2966200"/>
            <a:ext cx="7389000" cy="819300"/>
          </a:xfrm>
          <a:prstGeom prst="rect">
            <a:avLst/>
          </a:prstGeom>
        </p:spPr>
        <p:txBody>
          <a:bodyPr spcFirstLastPara="1" vert="horz" wrap="square" lIns="91425" tIns="91425" rIns="91425" bIns="91425" rtlCol="0" anchor="t" anchorCtr="0">
            <a:noAutofit/>
          </a:bodyPr>
          <a:lstStyle/>
          <a:p>
            <a:pPr marL="0" indent="0" algn="ctr"/>
            <a:r>
              <a:rPr lang="en-GB" sz="2400" dirty="0">
                <a:latin typeface="Chalkboard" panose="03050602040202020205" pitchFamily="66" charset="77"/>
              </a:rPr>
              <a:t>“Speed wins in the marketplace”</a:t>
            </a:r>
            <a:endParaRPr sz="2400" dirty="0">
              <a:latin typeface="Chalkboard" panose="03050602040202020205" pitchFamily="66" charset="77"/>
            </a:endParaRPr>
          </a:p>
          <a:p>
            <a:pPr marL="914400" indent="0" algn="r"/>
            <a:r>
              <a:rPr lang="en-GB" sz="1000" dirty="0">
                <a:latin typeface="Chalkboard" panose="03050602040202020205" pitchFamily="66" charset="77"/>
              </a:rPr>
              <a:t>Adrian Cockcroft, former lead architect at Netflix</a:t>
            </a:r>
            <a:endParaRPr sz="1000" dirty="0">
              <a:latin typeface="Chalkboard" panose="03050602040202020205" pitchFamily="66" charset="77"/>
            </a:endParaRPr>
          </a:p>
        </p:txBody>
      </p:sp>
    </p:spTree>
    <p:extLst>
      <p:ext uri="{BB962C8B-B14F-4D97-AF65-F5344CB8AC3E}">
        <p14:creationId xmlns:p14="http://schemas.microsoft.com/office/powerpoint/2010/main" val="716226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p:txBody>
          <a:bodyPr/>
          <a:lstStyle/>
          <a:p>
            <a:fld id="{B9A0A49B-320C-1A4F-B83C-2E5340668522}" type="slidenum">
              <a:rPr lang="en-US" smtClean="0"/>
              <a:t>2</a:t>
            </a:fld>
            <a:endParaRPr lang="en-US"/>
          </a:p>
        </p:txBody>
      </p:sp>
      <p:sp>
        <p:nvSpPr>
          <p:cNvPr id="8" name="TextBox 7">
            <a:extLst>
              <a:ext uri="{FF2B5EF4-FFF2-40B4-BE49-F238E27FC236}">
                <a16:creationId xmlns:a16="http://schemas.microsoft.com/office/drawing/2014/main" id="{755CE817-B452-0017-3787-B998E9C9E9A6}"/>
              </a:ext>
            </a:extLst>
          </p:cNvPr>
          <p:cNvSpPr txBox="1"/>
          <p:nvPr/>
        </p:nvSpPr>
        <p:spPr>
          <a:xfrm>
            <a:off x="5673676" y="5097319"/>
            <a:ext cx="3062361" cy="507831"/>
          </a:xfrm>
          <a:prstGeom prst="rect">
            <a:avLst/>
          </a:prstGeom>
          <a:noFill/>
        </p:spPr>
        <p:txBody>
          <a:bodyPr wrap="square">
            <a:spAutoFit/>
          </a:bodyPr>
          <a:lstStyle/>
          <a:p>
            <a:r>
              <a:rPr lang="en-GB" sz="1350" dirty="0" err="1"/>
              <a:t>www.linkedin.com</a:t>
            </a:r>
            <a:r>
              <a:rPr lang="en-GB" sz="1350" dirty="0"/>
              <a:t>/in/ian-cooper-2b059b</a:t>
            </a: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a:stretch>
            <a:fillRect/>
          </a:stretch>
        </p:blipFill>
        <p:spPr>
          <a:xfrm>
            <a:off x="862013" y="2066925"/>
            <a:ext cx="7572645" cy="2780201"/>
          </a:xfrm>
          <a:prstGeom prst="rect">
            <a:avLst/>
          </a:prstGeom>
        </p:spPr>
      </p:pic>
    </p:spTree>
    <p:extLst>
      <p:ext uri="{BB962C8B-B14F-4D97-AF65-F5344CB8AC3E}">
        <p14:creationId xmlns:p14="http://schemas.microsoft.com/office/powerpoint/2010/main" val="4233551162"/>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9"/>
          <p:cNvSpPr txBox="1">
            <a:spLocks noGrp="1"/>
          </p:cNvSpPr>
          <p:nvPr>
            <p:ph type="title"/>
          </p:nvPr>
        </p:nvSpPr>
        <p:spPr>
          <a:xfrm>
            <a:off x="311700" y="417424"/>
            <a:ext cx="8520600" cy="572700"/>
          </a:xfrm>
          <a:prstGeom prst="rect">
            <a:avLst/>
          </a:prstGeom>
        </p:spPr>
        <p:txBody>
          <a:bodyPr spcFirstLastPara="1" vert="horz" wrap="square" lIns="91425" tIns="91425" rIns="91425" bIns="91425" rtlCol="0" anchor="t" anchorCtr="0">
            <a:noAutofit/>
          </a:bodyPr>
          <a:lstStyle/>
          <a:p>
            <a:pPr algn="l"/>
            <a:r>
              <a:rPr lang="en-GB" sz="2800" dirty="0">
                <a:latin typeface="Chalkboard" panose="03050602040202020205" pitchFamily="66" charset="77"/>
              </a:rPr>
              <a:t>Monoliths Do Not Scale To Many Teams!</a:t>
            </a:r>
            <a:endParaRPr sz="2800" dirty="0">
              <a:latin typeface="Chalkboard" panose="03050602040202020205" pitchFamily="66" charset="77"/>
            </a:endParaRPr>
          </a:p>
        </p:txBody>
      </p:sp>
      <p:pic>
        <p:nvPicPr>
          <p:cNvPr id="397" name="Google Shape;397;p79"/>
          <p:cNvPicPr preferRelativeResize="0"/>
          <p:nvPr/>
        </p:nvPicPr>
        <p:blipFill>
          <a:blip r:embed="rId3">
            <a:alphaModFix/>
          </a:blip>
          <a:stretch>
            <a:fillRect/>
          </a:stretch>
        </p:blipFill>
        <p:spPr>
          <a:xfrm>
            <a:off x="501041" y="1753645"/>
            <a:ext cx="8179496" cy="4384108"/>
          </a:xfrm>
          <a:prstGeom prst="rect">
            <a:avLst/>
          </a:prstGeom>
          <a:noFill/>
          <a:ln>
            <a:noFill/>
          </a:ln>
        </p:spPr>
      </p:pic>
    </p:spTree>
    <p:extLst>
      <p:ext uri="{BB962C8B-B14F-4D97-AF65-F5344CB8AC3E}">
        <p14:creationId xmlns:p14="http://schemas.microsoft.com/office/powerpoint/2010/main" val="178230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80"/>
          <p:cNvSpPr txBox="1">
            <a:spLocks noGrp="1"/>
          </p:cNvSpPr>
          <p:nvPr>
            <p:ph type="title"/>
          </p:nvPr>
        </p:nvSpPr>
        <p:spPr>
          <a:xfrm>
            <a:off x="236396" y="463178"/>
            <a:ext cx="8520600" cy="722155"/>
          </a:xfrm>
          <a:prstGeom prst="rect">
            <a:avLst/>
          </a:prstGeom>
        </p:spPr>
        <p:txBody>
          <a:bodyPr spcFirstLastPara="1" vert="horz" wrap="square" lIns="91425" tIns="91425" rIns="91425" bIns="91425" rtlCol="0" anchor="t" anchorCtr="0">
            <a:noAutofit/>
          </a:bodyPr>
          <a:lstStyle/>
          <a:p>
            <a:r>
              <a:rPr lang="en-GB" sz="3200" dirty="0">
                <a:latin typeface="Chalkboard" panose="03050602040202020205" pitchFamily="66" charset="77"/>
              </a:rPr>
              <a:t>Microservices let us scale an organisation</a:t>
            </a:r>
            <a:endParaRPr sz="3200" dirty="0">
              <a:latin typeface="Chalkboard" panose="03050602040202020205" pitchFamily="66" charset="77"/>
            </a:endParaRPr>
          </a:p>
        </p:txBody>
      </p:sp>
      <p:pic>
        <p:nvPicPr>
          <p:cNvPr id="6" name="Picture 5">
            <a:extLst>
              <a:ext uri="{FF2B5EF4-FFF2-40B4-BE49-F238E27FC236}">
                <a16:creationId xmlns:a16="http://schemas.microsoft.com/office/drawing/2014/main" id="{B50B5B73-ACE0-A244-8DD7-CB3B6B8C9673}"/>
              </a:ext>
            </a:extLst>
          </p:cNvPr>
          <p:cNvPicPr>
            <a:picLocks noChangeAspect="1"/>
          </p:cNvPicPr>
          <p:nvPr/>
        </p:nvPicPr>
        <p:blipFill>
          <a:blip r:embed="rId3"/>
          <a:stretch>
            <a:fillRect/>
          </a:stretch>
        </p:blipFill>
        <p:spPr>
          <a:xfrm>
            <a:off x="763157" y="2114551"/>
            <a:ext cx="7837957" cy="3253740"/>
          </a:xfrm>
          <a:prstGeom prst="rect">
            <a:avLst/>
          </a:prstGeom>
        </p:spPr>
      </p:pic>
    </p:spTree>
    <p:extLst>
      <p:ext uri="{BB962C8B-B14F-4D97-AF65-F5344CB8AC3E}">
        <p14:creationId xmlns:p14="http://schemas.microsoft.com/office/powerpoint/2010/main" val="2959098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17"/>
          <p:cNvSpPr txBox="1">
            <a:spLocks noGrp="1"/>
          </p:cNvSpPr>
          <p:nvPr>
            <p:ph type="title"/>
          </p:nvPr>
        </p:nvSpPr>
        <p:spPr>
          <a:xfrm>
            <a:off x="311700" y="375349"/>
            <a:ext cx="8520600" cy="572700"/>
          </a:xfrm>
          <a:prstGeom prst="rect">
            <a:avLst/>
          </a:prstGeom>
        </p:spPr>
        <p:txBody>
          <a:bodyPr spcFirstLastPara="1" vert="horz" wrap="square" lIns="91425" tIns="91425" rIns="91425" bIns="91425" rtlCol="0" anchor="t" anchorCtr="0">
            <a:noAutofit/>
          </a:bodyPr>
          <a:lstStyle/>
          <a:p>
            <a:pPr algn="l"/>
            <a:r>
              <a:rPr lang="en-GB" sz="2800" dirty="0">
                <a:latin typeface="Chalkboard" panose="03050602040202020205" pitchFamily="66" charset="77"/>
              </a:rPr>
              <a:t>Product Mode </a:t>
            </a:r>
            <a:endParaRPr sz="2800" dirty="0">
              <a:latin typeface="Chalkboard" panose="03050602040202020205" pitchFamily="66" charset="77"/>
            </a:endParaRPr>
          </a:p>
        </p:txBody>
      </p:sp>
      <p:pic>
        <p:nvPicPr>
          <p:cNvPr id="625" name="Google Shape;625;p117"/>
          <p:cNvPicPr preferRelativeResize="0"/>
          <p:nvPr/>
        </p:nvPicPr>
        <p:blipFill>
          <a:blip r:embed="rId3">
            <a:alphaModFix/>
          </a:blip>
          <a:stretch>
            <a:fillRect/>
          </a:stretch>
        </p:blipFill>
        <p:spPr>
          <a:xfrm>
            <a:off x="839244" y="1628384"/>
            <a:ext cx="7665929" cy="4647156"/>
          </a:xfrm>
          <a:prstGeom prst="rect">
            <a:avLst/>
          </a:prstGeom>
          <a:noFill/>
          <a:ln>
            <a:noFill/>
          </a:ln>
        </p:spPr>
      </p:pic>
    </p:spTree>
    <p:extLst>
      <p:ext uri="{BB962C8B-B14F-4D97-AF65-F5344CB8AC3E}">
        <p14:creationId xmlns:p14="http://schemas.microsoft.com/office/powerpoint/2010/main" val="4088124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81"/>
          <p:cNvSpPr txBox="1">
            <a:spLocks noGrp="1"/>
          </p:cNvSpPr>
          <p:nvPr>
            <p:ph type="title"/>
          </p:nvPr>
        </p:nvSpPr>
        <p:spPr>
          <a:xfrm>
            <a:off x="311700" y="362823"/>
            <a:ext cx="8520600" cy="572700"/>
          </a:xfrm>
          <a:prstGeom prst="rect">
            <a:avLst/>
          </a:prstGeom>
        </p:spPr>
        <p:txBody>
          <a:bodyPr spcFirstLastPara="1" vert="horz" wrap="square" lIns="91425" tIns="91425" rIns="91425" bIns="91425" rtlCol="0" anchor="t" anchorCtr="0">
            <a:noAutofit/>
          </a:bodyPr>
          <a:lstStyle/>
          <a:p>
            <a:pPr algn="l"/>
            <a:r>
              <a:rPr lang="en-GB" sz="2800" dirty="0">
                <a:latin typeface="Chalkboard" panose="03050602040202020205" pitchFamily="66" charset="77"/>
              </a:rPr>
              <a:t>Microservices Enable Agility</a:t>
            </a:r>
            <a:endParaRPr sz="2800" dirty="0">
              <a:latin typeface="Chalkboard" panose="03050602040202020205" pitchFamily="66" charset="77"/>
            </a:endParaRPr>
          </a:p>
        </p:txBody>
      </p:sp>
      <p:sp>
        <p:nvSpPr>
          <p:cNvPr id="409" name="Google Shape;409;p81"/>
          <p:cNvSpPr txBox="1">
            <a:spLocks noGrp="1"/>
          </p:cNvSpPr>
          <p:nvPr>
            <p:ph type="body" idx="1"/>
          </p:nvPr>
        </p:nvSpPr>
        <p:spPr>
          <a:xfrm>
            <a:off x="2901875" y="5421600"/>
            <a:ext cx="5669400" cy="362100"/>
          </a:xfrm>
          <a:prstGeom prst="rect">
            <a:avLst/>
          </a:prstGeom>
        </p:spPr>
        <p:txBody>
          <a:bodyPr spcFirstLastPara="1" vert="horz" wrap="square" lIns="91425" tIns="91425" rIns="91425" bIns="91425" rtlCol="0" anchor="t" anchorCtr="0">
            <a:noAutofit/>
          </a:bodyPr>
          <a:lstStyle/>
          <a:p>
            <a:pPr marL="0" indent="0" algn="r"/>
            <a:r>
              <a:rPr lang="en-GB" sz="1100" u="sng">
                <a:solidFill>
                  <a:schemeClr val="hlink"/>
                </a:solidFill>
                <a:latin typeface="Arial"/>
                <a:ea typeface="Arial"/>
                <a:cs typeface="Arial"/>
                <a:sym typeface="Arial"/>
                <a:hlinkClick r:id="rId3"/>
              </a:rPr>
              <a:t>https://microservices.io/patterns/decomposition/decompose-by-business-capability.html</a:t>
            </a:r>
            <a:endParaRPr/>
          </a:p>
        </p:txBody>
      </p:sp>
      <p:pic>
        <p:nvPicPr>
          <p:cNvPr id="410" name="Google Shape;410;p81"/>
          <p:cNvPicPr preferRelativeResize="0"/>
          <p:nvPr/>
        </p:nvPicPr>
        <p:blipFill>
          <a:blip r:embed="rId4">
            <a:alphaModFix/>
          </a:blip>
          <a:stretch>
            <a:fillRect/>
          </a:stretch>
        </p:blipFill>
        <p:spPr>
          <a:xfrm>
            <a:off x="2241425" y="2091001"/>
            <a:ext cx="5348624" cy="3114575"/>
          </a:xfrm>
          <a:prstGeom prst="rect">
            <a:avLst/>
          </a:prstGeom>
          <a:noFill/>
          <a:ln>
            <a:noFill/>
          </a:ln>
        </p:spPr>
      </p:pic>
    </p:spTree>
    <p:extLst>
      <p:ext uri="{BB962C8B-B14F-4D97-AF65-F5344CB8AC3E}">
        <p14:creationId xmlns:p14="http://schemas.microsoft.com/office/powerpoint/2010/main" val="3742729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latin typeface="Chalkboard" panose="03050602040202020205" pitchFamily="66" charset="77"/>
              </a:rPr>
              <a:t>The Price of Distribution</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24</a:t>
            </a:fld>
            <a:endParaRPr lang="en-US"/>
          </a:p>
        </p:txBody>
      </p:sp>
    </p:spTree>
    <p:extLst>
      <p:ext uri="{BB962C8B-B14F-4D97-AF65-F5344CB8AC3E}">
        <p14:creationId xmlns:p14="http://schemas.microsoft.com/office/powerpoint/2010/main" val="2352262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7321" y="6033922"/>
            <a:ext cx="3867546" cy="400110"/>
          </a:xfrm>
          <a:prstGeom prst="rect">
            <a:avLst/>
          </a:prstGeom>
          <a:noFill/>
        </p:spPr>
        <p:txBody>
          <a:bodyPr wrap="square" rtlCol="0">
            <a:spAutoFit/>
          </a:bodyPr>
          <a:lstStyle/>
          <a:p>
            <a:r>
              <a:rPr lang="en-GB" sz="2000" dirty="0">
                <a:latin typeface="Chalkboard" panose="03050602040202020205" pitchFamily="66" charset="77"/>
              </a:rPr>
              <a:t>The network is homogeneous.</a:t>
            </a:r>
          </a:p>
        </p:txBody>
      </p:sp>
      <p:sp>
        <p:nvSpPr>
          <p:cNvPr id="3" name="Rectangle 2"/>
          <p:cNvSpPr/>
          <p:nvPr/>
        </p:nvSpPr>
        <p:spPr>
          <a:xfrm>
            <a:off x="3036006" y="1187575"/>
            <a:ext cx="2922018" cy="400110"/>
          </a:xfrm>
          <a:prstGeom prst="rect">
            <a:avLst/>
          </a:prstGeom>
        </p:spPr>
        <p:txBody>
          <a:bodyPr wrap="none">
            <a:spAutoFit/>
          </a:bodyPr>
          <a:lstStyle/>
          <a:p>
            <a:r>
              <a:rPr lang="en-GB" sz="2000" dirty="0">
                <a:latin typeface="Chalkboard" panose="03050602040202020205" pitchFamily="66" charset="77"/>
              </a:rPr>
              <a:t>The network is reliable.</a:t>
            </a:r>
          </a:p>
        </p:txBody>
      </p:sp>
      <p:sp>
        <p:nvSpPr>
          <p:cNvPr id="4" name="Rectangle 3"/>
          <p:cNvSpPr/>
          <p:nvPr/>
        </p:nvSpPr>
        <p:spPr>
          <a:xfrm>
            <a:off x="3461539" y="1879910"/>
            <a:ext cx="1993687" cy="400110"/>
          </a:xfrm>
          <a:prstGeom prst="rect">
            <a:avLst/>
          </a:prstGeom>
        </p:spPr>
        <p:txBody>
          <a:bodyPr wrap="none">
            <a:spAutoFit/>
          </a:bodyPr>
          <a:lstStyle/>
          <a:p>
            <a:r>
              <a:rPr lang="en-GB" sz="2000" dirty="0">
                <a:latin typeface="Chalkboard" panose="03050602040202020205" pitchFamily="66" charset="77"/>
              </a:rPr>
              <a:t>Latency is zero.</a:t>
            </a:r>
          </a:p>
        </p:txBody>
      </p:sp>
      <p:sp>
        <p:nvSpPr>
          <p:cNvPr id="5" name="Rectangle 4"/>
          <p:cNvSpPr/>
          <p:nvPr/>
        </p:nvSpPr>
        <p:spPr>
          <a:xfrm>
            <a:off x="3258118" y="2572245"/>
            <a:ext cx="2625975" cy="400110"/>
          </a:xfrm>
          <a:prstGeom prst="rect">
            <a:avLst/>
          </a:prstGeom>
        </p:spPr>
        <p:txBody>
          <a:bodyPr wrap="none">
            <a:spAutoFit/>
          </a:bodyPr>
          <a:lstStyle/>
          <a:p>
            <a:r>
              <a:rPr lang="en-GB" sz="2000" dirty="0">
                <a:latin typeface="Chalkboard" panose="03050602040202020205" pitchFamily="66" charset="77"/>
              </a:rPr>
              <a:t>Bandwidth is infinite.</a:t>
            </a:r>
          </a:p>
        </p:txBody>
      </p:sp>
      <p:sp>
        <p:nvSpPr>
          <p:cNvPr id="6" name="Rectangle 5"/>
          <p:cNvSpPr/>
          <p:nvPr/>
        </p:nvSpPr>
        <p:spPr>
          <a:xfrm>
            <a:off x="3258118" y="3264580"/>
            <a:ext cx="2836097" cy="400110"/>
          </a:xfrm>
          <a:prstGeom prst="rect">
            <a:avLst/>
          </a:prstGeom>
        </p:spPr>
        <p:txBody>
          <a:bodyPr wrap="none">
            <a:spAutoFit/>
          </a:bodyPr>
          <a:lstStyle/>
          <a:p>
            <a:r>
              <a:rPr lang="en-GB" sz="2000" dirty="0">
                <a:latin typeface="Chalkboard" panose="03050602040202020205" pitchFamily="66" charset="77"/>
              </a:rPr>
              <a:t>The network is secure.</a:t>
            </a:r>
          </a:p>
        </p:txBody>
      </p:sp>
      <p:sp>
        <p:nvSpPr>
          <p:cNvPr id="7" name="Rectangle 6"/>
          <p:cNvSpPr/>
          <p:nvPr/>
        </p:nvSpPr>
        <p:spPr>
          <a:xfrm>
            <a:off x="3109905" y="3956915"/>
            <a:ext cx="3045642" cy="400110"/>
          </a:xfrm>
          <a:prstGeom prst="rect">
            <a:avLst/>
          </a:prstGeom>
        </p:spPr>
        <p:txBody>
          <a:bodyPr wrap="none">
            <a:spAutoFit/>
          </a:bodyPr>
          <a:lstStyle/>
          <a:p>
            <a:r>
              <a:rPr lang="en-GB" sz="2000" dirty="0">
                <a:latin typeface="Chalkboard" panose="03050602040202020205" pitchFamily="66" charset="77"/>
              </a:rPr>
              <a:t>Topology doesn't change.</a:t>
            </a:r>
          </a:p>
        </p:txBody>
      </p:sp>
      <p:sp>
        <p:nvSpPr>
          <p:cNvPr id="8" name="Rectangle 7"/>
          <p:cNvSpPr/>
          <p:nvPr/>
        </p:nvSpPr>
        <p:spPr>
          <a:xfrm>
            <a:off x="3036006" y="4649250"/>
            <a:ext cx="3278141" cy="400110"/>
          </a:xfrm>
          <a:prstGeom prst="rect">
            <a:avLst/>
          </a:prstGeom>
        </p:spPr>
        <p:txBody>
          <a:bodyPr wrap="none">
            <a:spAutoFit/>
          </a:bodyPr>
          <a:lstStyle/>
          <a:p>
            <a:r>
              <a:rPr lang="en-GB" sz="2000" dirty="0">
                <a:latin typeface="Chalkboard" panose="03050602040202020205" pitchFamily="66" charset="77"/>
              </a:rPr>
              <a:t>There is one administrator.</a:t>
            </a:r>
          </a:p>
        </p:txBody>
      </p:sp>
      <p:sp>
        <p:nvSpPr>
          <p:cNvPr id="9" name="Rectangle 8"/>
          <p:cNvSpPr/>
          <p:nvPr/>
        </p:nvSpPr>
        <p:spPr>
          <a:xfrm>
            <a:off x="3296621" y="5341585"/>
            <a:ext cx="2770887" cy="400110"/>
          </a:xfrm>
          <a:prstGeom prst="rect">
            <a:avLst/>
          </a:prstGeom>
        </p:spPr>
        <p:txBody>
          <a:bodyPr wrap="none">
            <a:spAutoFit/>
          </a:bodyPr>
          <a:lstStyle/>
          <a:p>
            <a:r>
              <a:rPr lang="en-GB" sz="2000" dirty="0">
                <a:latin typeface="Chalkboard" panose="03050602040202020205" pitchFamily="66" charset="77"/>
              </a:rPr>
              <a:t>Transport cost is zero.</a:t>
            </a:r>
          </a:p>
        </p:txBody>
      </p:sp>
      <p:sp>
        <p:nvSpPr>
          <p:cNvPr id="10" name="Slide Number Placeholder 9"/>
          <p:cNvSpPr>
            <a:spLocks noGrp="1"/>
          </p:cNvSpPr>
          <p:nvPr>
            <p:ph type="sldNum" sz="quarter" idx="12"/>
          </p:nvPr>
        </p:nvSpPr>
        <p:spPr>
          <a:xfrm>
            <a:off x="6578252" y="6233977"/>
            <a:ext cx="2133600" cy="365125"/>
          </a:xfrm>
        </p:spPr>
        <p:txBody>
          <a:bodyPr/>
          <a:lstStyle/>
          <a:p>
            <a:fld id="{867D4A06-35AE-BD4A-84A9-613A26F3D41D}" type="slidenum">
              <a:rPr lang="en-US" sz="2000" smtClean="0"/>
              <a:pPr/>
              <a:t>25</a:t>
            </a:fld>
            <a:endParaRPr lang="en-US" sz="2000"/>
          </a:p>
        </p:txBody>
      </p:sp>
      <p:sp>
        <p:nvSpPr>
          <p:cNvPr id="11" name="Title 1">
            <a:extLst>
              <a:ext uri="{FF2B5EF4-FFF2-40B4-BE49-F238E27FC236}">
                <a16:creationId xmlns:a16="http://schemas.microsoft.com/office/drawing/2014/main" id="{A4F01642-14F6-484D-8B4D-CB39EB8AE0C6}"/>
              </a:ext>
            </a:extLst>
          </p:cNvPr>
          <p:cNvSpPr txBox="1">
            <a:spLocks/>
          </p:cNvSpPr>
          <p:nvPr/>
        </p:nvSpPr>
        <p:spPr>
          <a:xfrm>
            <a:off x="457200" y="274638"/>
            <a:ext cx="8073025" cy="53955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latin typeface="Chalkboard" panose="03050602040202020205" pitchFamily="66" charset="77"/>
              </a:rPr>
              <a:t>Fallacies of Distributed Computing</a:t>
            </a:r>
          </a:p>
        </p:txBody>
      </p:sp>
    </p:spTree>
    <p:extLst>
      <p:ext uri="{BB962C8B-B14F-4D97-AF65-F5344CB8AC3E}">
        <p14:creationId xmlns:p14="http://schemas.microsoft.com/office/powerpoint/2010/main" val="19379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Integration styles</a:t>
            </a:r>
          </a:p>
        </p:txBody>
      </p:sp>
      <p:sp>
        <p:nvSpPr>
          <p:cNvPr id="5" name="Text Placeholder 4"/>
          <p:cNvSpPr>
            <a:spLocks noGrp="1"/>
          </p:cNvSpPr>
          <p:nvPr>
            <p:ph type="body" idx="1"/>
          </p:nvPr>
        </p:nvSpPr>
        <p:spPr/>
        <p:txBody>
          <a:bodyPr/>
          <a:lstStyle/>
          <a:p>
            <a:r>
              <a:rPr lang="en-US" dirty="0">
                <a:latin typeface="Chalkboard" panose="03050602040202020205" pitchFamily="66" charset="77"/>
              </a:rPr>
              <a:t>How do we communicate between microservices?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26</a:t>
            </a:fld>
            <a:endParaRPr lang="en-US"/>
          </a:p>
        </p:txBody>
      </p:sp>
    </p:spTree>
    <p:extLst>
      <p:ext uri="{BB962C8B-B14F-4D97-AF65-F5344CB8AC3E}">
        <p14:creationId xmlns:p14="http://schemas.microsoft.com/office/powerpoint/2010/main" val="2586410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FCB1B3F-6041-35B5-920C-869780F0A7DF}"/>
              </a:ext>
            </a:extLst>
          </p:cNvPr>
          <p:cNvPicPr>
            <a:picLocks noChangeAspect="1"/>
          </p:cNvPicPr>
          <p:nvPr/>
        </p:nvPicPr>
        <p:blipFill>
          <a:blip r:embed="rId3"/>
          <a:stretch>
            <a:fillRect/>
          </a:stretch>
        </p:blipFill>
        <p:spPr>
          <a:xfrm>
            <a:off x="482600" y="1977263"/>
            <a:ext cx="8178800" cy="2903472"/>
          </a:xfrm>
          <a:prstGeom prst="rect">
            <a:avLst/>
          </a:prstGeom>
        </p:spPr>
      </p:pic>
      <p:sp>
        <p:nvSpPr>
          <p:cNvPr id="2" name="Slide Number Placeholder 1">
            <a:extLst>
              <a:ext uri="{FF2B5EF4-FFF2-40B4-BE49-F238E27FC236}">
                <a16:creationId xmlns:a16="http://schemas.microsoft.com/office/drawing/2014/main" id="{53BE3D76-E268-0A59-FE34-602DF22E49F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27</a:t>
            </a:fld>
            <a:endParaRPr lang="en-US"/>
          </a:p>
        </p:txBody>
      </p:sp>
      <p:sp>
        <p:nvSpPr>
          <p:cNvPr id="3" name="Google Shape;337;p46">
            <a:extLst>
              <a:ext uri="{FF2B5EF4-FFF2-40B4-BE49-F238E27FC236}">
                <a16:creationId xmlns:a16="http://schemas.microsoft.com/office/drawing/2014/main" id="{043F331D-B9CC-FB81-0FF0-933C60EBF643}"/>
              </a:ext>
            </a:extLst>
          </p:cNvPr>
          <p:cNvSpPr txBox="1"/>
          <p:nvPr/>
        </p:nvSpPr>
        <p:spPr>
          <a:xfrm>
            <a:off x="3386213" y="5530613"/>
            <a:ext cx="2980721"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alibri"/>
                <a:ea typeface="Calibri"/>
                <a:cs typeface="Calibri"/>
                <a:sym typeface="Calibri"/>
              </a:rPr>
              <a:t>Behavioral Coupling</a:t>
            </a:r>
            <a:r>
              <a:rPr lang="en-US" sz="1050" dirty="0">
                <a:latin typeface="Calibri"/>
                <a:ea typeface="Calibri"/>
                <a:cs typeface="Calibri"/>
                <a:sym typeface="Calibri"/>
              </a:rPr>
              <a:t>: a form of control coupling where we exchange a sequence of calls to complete work</a:t>
            </a:r>
            <a:endParaRPr sz="1050" dirty="0">
              <a:latin typeface="Calibri"/>
              <a:ea typeface="Calibri"/>
              <a:cs typeface="Calibri"/>
              <a:sym typeface="Calibri"/>
            </a:endParaRPr>
          </a:p>
        </p:txBody>
      </p:sp>
    </p:spTree>
    <p:extLst>
      <p:ext uri="{BB962C8B-B14F-4D97-AF65-F5344CB8AC3E}">
        <p14:creationId xmlns:p14="http://schemas.microsoft.com/office/powerpoint/2010/main" val="292521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5ABF1-B6D2-A8CD-C18E-C2235F16582A}"/>
            </a:ext>
          </a:extLst>
        </p:cNvPr>
        <p:cNvGrpSpPr/>
        <p:nvPr/>
      </p:nvGrpSpPr>
      <p:grpSpPr>
        <a:xfrm>
          <a:off x="0" y="0"/>
          <a:ext cx="0" cy="0"/>
          <a:chOff x="0" y="0"/>
          <a:chExt cx="0" cy="0"/>
        </a:xfrm>
      </p:grpSpPr>
      <p:sp>
        <p:nvSpPr>
          <p:cNvPr id="4" name="Google Shape;306;p45">
            <a:extLst>
              <a:ext uri="{FF2B5EF4-FFF2-40B4-BE49-F238E27FC236}">
                <a16:creationId xmlns:a16="http://schemas.microsoft.com/office/drawing/2014/main" id="{E8D2AB0A-F4A8-0180-28E5-4AF7093079EF}"/>
              </a:ext>
            </a:extLst>
          </p:cNvPr>
          <p:cNvSpPr txBox="1"/>
          <p:nvPr/>
        </p:nvSpPr>
        <p:spPr>
          <a:xfrm>
            <a:off x="514809" y="107991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halkboard" panose="03050602040202020205" pitchFamily="66" charset="77"/>
                <a:ea typeface="Calibri"/>
                <a:cs typeface="Calibri"/>
                <a:sym typeface="Calibri"/>
              </a:rPr>
              <a:t>Synchronous Conversation</a:t>
            </a:r>
            <a:endParaRPr sz="1350" dirty="0">
              <a:latin typeface="Chalkboard" panose="03050602040202020205" pitchFamily="66" charset="77"/>
              <a:ea typeface="Calibri"/>
              <a:cs typeface="Calibri"/>
              <a:sym typeface="Calibri"/>
            </a:endParaRPr>
          </a:p>
        </p:txBody>
      </p:sp>
      <p:sp>
        <p:nvSpPr>
          <p:cNvPr id="5" name="Google Shape;307;p45">
            <a:extLst>
              <a:ext uri="{FF2B5EF4-FFF2-40B4-BE49-F238E27FC236}">
                <a16:creationId xmlns:a16="http://schemas.microsoft.com/office/drawing/2014/main" id="{2CA8E296-C433-798F-8418-F65F62C53F9B}"/>
              </a:ext>
            </a:extLst>
          </p:cNvPr>
          <p:cNvSpPr/>
          <p:nvPr/>
        </p:nvSpPr>
        <p:spPr>
          <a:xfrm>
            <a:off x="257288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6" name="Google Shape;308;p45">
            <a:extLst>
              <a:ext uri="{FF2B5EF4-FFF2-40B4-BE49-F238E27FC236}">
                <a16:creationId xmlns:a16="http://schemas.microsoft.com/office/drawing/2014/main" id="{F8806765-7035-FF36-2CFF-9EF9757DC822}"/>
              </a:ext>
            </a:extLst>
          </p:cNvPr>
          <p:cNvSpPr/>
          <p:nvPr/>
        </p:nvSpPr>
        <p:spPr>
          <a:xfrm>
            <a:off x="547943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7" name="Google Shape;309;p45">
            <a:extLst>
              <a:ext uri="{FF2B5EF4-FFF2-40B4-BE49-F238E27FC236}">
                <a16:creationId xmlns:a16="http://schemas.microsoft.com/office/drawing/2014/main" id="{80C9635C-491F-F02B-2EDA-2A0939BD4F0C}"/>
              </a:ext>
            </a:extLst>
          </p:cNvPr>
          <p:cNvSpPr txBox="1"/>
          <p:nvPr/>
        </p:nvSpPr>
        <p:spPr>
          <a:xfrm>
            <a:off x="2285833" y="1795540"/>
            <a:ext cx="2137500"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dirty="0">
                <a:latin typeface="Chalkboard" panose="03050602040202020205" pitchFamily="66" charset="77"/>
                <a:ea typeface="Calibri"/>
                <a:cs typeface="Calibri"/>
                <a:sym typeface="Calibri"/>
              </a:rPr>
              <a:t>In a </a:t>
            </a:r>
            <a:r>
              <a:rPr lang="en-US" sz="1050" b="1" dirty="0">
                <a:latin typeface="Chalkboard" panose="03050602040202020205" pitchFamily="66" charset="77"/>
                <a:ea typeface="Calibri"/>
                <a:cs typeface="Calibri"/>
                <a:sym typeface="Calibri"/>
              </a:rPr>
              <a:t>synchronous conversation</a:t>
            </a:r>
            <a:r>
              <a:rPr lang="en-US" sz="1050" dirty="0">
                <a:latin typeface="Chalkboard" panose="03050602040202020205" pitchFamily="66" charset="77"/>
                <a:ea typeface="Calibri"/>
                <a:cs typeface="Calibri"/>
                <a:sym typeface="Calibri"/>
              </a:rPr>
              <a:t>, both parties must be present for communication to succeed.</a:t>
            </a:r>
            <a:endParaRPr sz="1050" dirty="0">
              <a:latin typeface="Chalkboard" panose="03050602040202020205" pitchFamily="66" charset="77"/>
              <a:ea typeface="Calibri"/>
              <a:cs typeface="Calibri"/>
              <a:sym typeface="Calibri"/>
            </a:endParaRPr>
          </a:p>
        </p:txBody>
      </p:sp>
      <p:cxnSp>
        <p:nvCxnSpPr>
          <p:cNvPr id="8" name="Google Shape;310;p45">
            <a:extLst>
              <a:ext uri="{FF2B5EF4-FFF2-40B4-BE49-F238E27FC236}">
                <a16:creationId xmlns:a16="http://schemas.microsoft.com/office/drawing/2014/main" id="{E0F46690-A360-D34C-6557-3D7A774D7EEC}"/>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9" name="Google Shape;311;p45">
            <a:extLst>
              <a:ext uri="{FF2B5EF4-FFF2-40B4-BE49-F238E27FC236}">
                <a16:creationId xmlns:a16="http://schemas.microsoft.com/office/drawing/2014/main" id="{026BCAFE-07C3-87AF-5712-85135E211BFE}"/>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10" name="Google Shape;312;p45">
            <a:extLst>
              <a:ext uri="{FF2B5EF4-FFF2-40B4-BE49-F238E27FC236}">
                <a16:creationId xmlns:a16="http://schemas.microsoft.com/office/drawing/2014/main" id="{06E3E046-245B-59D7-1F80-EF67BD60A8E4}"/>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11" name="Google Shape;313;p45">
            <a:extLst>
              <a:ext uri="{FF2B5EF4-FFF2-40B4-BE49-F238E27FC236}">
                <a16:creationId xmlns:a16="http://schemas.microsoft.com/office/drawing/2014/main" id="{BD811F41-2ADF-968A-035D-325F2290A8B9}"/>
              </a:ext>
            </a:extLst>
          </p:cNvPr>
          <p:cNvSpPr txBox="1"/>
          <p:nvPr/>
        </p:nvSpPr>
        <p:spPr>
          <a:xfrm>
            <a:off x="4474714" y="4394332"/>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Reply</a:t>
            </a:r>
            <a:endParaRPr sz="600">
              <a:latin typeface="Calibri"/>
              <a:ea typeface="Calibri"/>
              <a:cs typeface="Calibri"/>
              <a:sym typeface="Calibri"/>
            </a:endParaRPr>
          </a:p>
        </p:txBody>
      </p:sp>
      <p:cxnSp>
        <p:nvCxnSpPr>
          <p:cNvPr id="12" name="Google Shape;314;p45">
            <a:extLst>
              <a:ext uri="{FF2B5EF4-FFF2-40B4-BE49-F238E27FC236}">
                <a16:creationId xmlns:a16="http://schemas.microsoft.com/office/drawing/2014/main" id="{A4279D26-6B4D-509C-7E91-8F622EB335A3}"/>
              </a:ext>
            </a:extLst>
          </p:cNvPr>
          <p:cNvCxnSpPr>
            <a:stCxn id="7" idx="2"/>
            <a:endCxn id="5" idx="3"/>
          </p:cNvCxnSpPr>
          <p:nvPr/>
        </p:nvCxnSpPr>
        <p:spPr>
          <a:xfrm flipH="1">
            <a:off x="3228093" y="2418765"/>
            <a:ext cx="12649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3" name="Google Shape;315;p45">
            <a:extLst>
              <a:ext uri="{FF2B5EF4-FFF2-40B4-BE49-F238E27FC236}">
                <a16:creationId xmlns:a16="http://schemas.microsoft.com/office/drawing/2014/main" id="{B42F972D-B42F-A7BD-B09A-FDF4E17AFE7A}"/>
              </a:ext>
            </a:extLst>
          </p:cNvPr>
          <p:cNvCxnSpPr>
            <a:stCxn id="7" idx="2"/>
            <a:endCxn id="6" idx="3"/>
          </p:cNvCxnSpPr>
          <p:nvPr/>
        </p:nvCxnSpPr>
        <p:spPr>
          <a:xfrm>
            <a:off x="3354583" y="2418765"/>
            <a:ext cx="278006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4" name="Google Shape;316;p45">
            <a:extLst>
              <a:ext uri="{FF2B5EF4-FFF2-40B4-BE49-F238E27FC236}">
                <a16:creationId xmlns:a16="http://schemas.microsoft.com/office/drawing/2014/main" id="{E24262FC-83BE-6CB9-858A-88103F412308}"/>
              </a:ext>
            </a:extLst>
          </p:cNvPr>
          <p:cNvSpPr txBox="1"/>
          <p:nvPr/>
        </p:nvSpPr>
        <p:spPr>
          <a:xfrm>
            <a:off x="5847922" y="1935736"/>
            <a:ext cx="1437461" cy="461643"/>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halkboard" panose="03050602040202020205" pitchFamily="66" charset="77"/>
                <a:ea typeface="Calibri"/>
                <a:cs typeface="Calibri"/>
                <a:sym typeface="Calibri"/>
              </a:rPr>
              <a:t>Example</a:t>
            </a:r>
            <a:r>
              <a:rPr lang="en-US" sz="1050" dirty="0">
                <a:latin typeface="Chalkboard" panose="03050602040202020205" pitchFamily="66" charset="77"/>
                <a:ea typeface="Calibri"/>
                <a:cs typeface="Calibri"/>
                <a:sym typeface="Calibri"/>
              </a:rPr>
              <a:t>: a phone call</a:t>
            </a:r>
            <a:endParaRPr sz="1050" dirty="0">
              <a:latin typeface="Chalkboard" panose="03050602040202020205" pitchFamily="66" charset="77"/>
              <a:ea typeface="Calibri"/>
              <a:cs typeface="Calibri"/>
              <a:sym typeface="Calibri"/>
            </a:endParaRPr>
          </a:p>
        </p:txBody>
      </p:sp>
      <p:sp>
        <p:nvSpPr>
          <p:cNvPr id="15" name="Google Shape;319;p45">
            <a:extLst>
              <a:ext uri="{FF2B5EF4-FFF2-40B4-BE49-F238E27FC236}">
                <a16:creationId xmlns:a16="http://schemas.microsoft.com/office/drawing/2014/main" id="{8420C172-C321-14E5-3B11-BF172B63F65B}"/>
              </a:ext>
            </a:extLst>
          </p:cNvPr>
          <p:cNvSpPr txBox="1"/>
          <p:nvPr/>
        </p:nvSpPr>
        <p:spPr>
          <a:xfrm>
            <a:off x="1135423" y="4625141"/>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Many options: OpenAPI, GraphQL, gRPC, Thrift, SOAP etc</a:t>
            </a:r>
            <a:endParaRPr sz="1050">
              <a:latin typeface="Calibri"/>
              <a:ea typeface="Calibri"/>
              <a:cs typeface="Calibri"/>
              <a:sym typeface="Calibri"/>
            </a:endParaRPr>
          </a:p>
        </p:txBody>
      </p:sp>
      <p:sp>
        <p:nvSpPr>
          <p:cNvPr id="2" name="Google Shape;345;p47">
            <a:extLst>
              <a:ext uri="{FF2B5EF4-FFF2-40B4-BE49-F238E27FC236}">
                <a16:creationId xmlns:a16="http://schemas.microsoft.com/office/drawing/2014/main" id="{A485C072-8221-DDFD-1445-2CB9C42FF899}"/>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365025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06B1-0473-C3E4-70B5-C04241BD158C}"/>
            </a:ext>
          </a:extLst>
        </p:cNvPr>
        <p:cNvGrpSpPr/>
        <p:nvPr/>
      </p:nvGrpSpPr>
      <p:grpSpPr>
        <a:xfrm>
          <a:off x="0" y="0"/>
          <a:ext cx="0" cy="0"/>
          <a:chOff x="0" y="0"/>
          <a:chExt cx="0" cy="0"/>
        </a:xfrm>
      </p:grpSpPr>
      <p:sp>
        <p:nvSpPr>
          <p:cNvPr id="2" name="Google Shape;325;p46">
            <a:extLst>
              <a:ext uri="{FF2B5EF4-FFF2-40B4-BE49-F238E27FC236}">
                <a16:creationId xmlns:a16="http://schemas.microsoft.com/office/drawing/2014/main" id="{127D4F8A-4265-EEB1-84EB-6A86172F8D4D}"/>
              </a:ext>
            </a:extLst>
          </p:cNvPr>
          <p:cNvSpPr txBox="1"/>
          <p:nvPr/>
        </p:nvSpPr>
        <p:spPr>
          <a:xfrm>
            <a:off x="326270" y="107400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halkboard" panose="03050602040202020205" pitchFamily="66" charset="77"/>
                <a:ea typeface="Calibri"/>
                <a:cs typeface="Calibri"/>
                <a:sym typeface="Calibri"/>
              </a:rPr>
              <a:t>Asynchronous Conversation</a:t>
            </a:r>
            <a:endParaRPr sz="1350" dirty="0">
              <a:latin typeface="Chalkboard" panose="03050602040202020205" pitchFamily="66" charset="77"/>
              <a:ea typeface="Calibri"/>
              <a:cs typeface="Calibri"/>
              <a:sym typeface="Calibri"/>
            </a:endParaRPr>
          </a:p>
        </p:txBody>
      </p:sp>
      <p:sp>
        <p:nvSpPr>
          <p:cNvPr id="3" name="Google Shape;326;p46">
            <a:extLst>
              <a:ext uri="{FF2B5EF4-FFF2-40B4-BE49-F238E27FC236}">
                <a16:creationId xmlns:a16="http://schemas.microsoft.com/office/drawing/2014/main" id="{10137F9C-6ED5-4AA1-55AD-FA8390061D4E}"/>
              </a:ext>
            </a:extLst>
          </p:cNvPr>
          <p:cNvSpPr/>
          <p:nvPr/>
        </p:nvSpPr>
        <p:spPr>
          <a:xfrm>
            <a:off x="2181428"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4" name="Google Shape;327;p46">
            <a:extLst>
              <a:ext uri="{FF2B5EF4-FFF2-40B4-BE49-F238E27FC236}">
                <a16:creationId xmlns:a16="http://schemas.microsoft.com/office/drawing/2014/main" id="{6C6F3FF3-53A6-8043-97B6-1FADEB26660D}"/>
              </a:ext>
            </a:extLst>
          </p:cNvPr>
          <p:cNvSpPr/>
          <p:nvPr/>
        </p:nvSpPr>
        <p:spPr>
          <a:xfrm>
            <a:off x="5967949" y="3178992"/>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5" name="Google Shape;328;p46">
            <a:extLst>
              <a:ext uri="{FF2B5EF4-FFF2-40B4-BE49-F238E27FC236}">
                <a16:creationId xmlns:a16="http://schemas.microsoft.com/office/drawing/2014/main" id="{55E9A79E-DF6D-B781-721F-598A4657BA45}"/>
              </a:ext>
            </a:extLst>
          </p:cNvPr>
          <p:cNvSpPr txBox="1"/>
          <p:nvPr/>
        </p:nvSpPr>
        <p:spPr>
          <a:xfrm>
            <a:off x="1779104" y="1795540"/>
            <a:ext cx="2644200" cy="946391"/>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dirty="0">
                <a:latin typeface="Chalkboard" panose="03050602040202020205" pitchFamily="66" charset="77"/>
                <a:ea typeface="Calibri"/>
                <a:cs typeface="Calibri"/>
                <a:sym typeface="Calibri"/>
              </a:rPr>
              <a:t>In an a</a:t>
            </a:r>
            <a:r>
              <a:rPr lang="en-US" sz="1050" b="1" dirty="0">
                <a:latin typeface="Chalkboard" panose="03050602040202020205" pitchFamily="66" charset="77"/>
                <a:ea typeface="Calibri"/>
                <a:cs typeface="Calibri"/>
                <a:sym typeface="Calibri"/>
              </a:rPr>
              <a:t>synchronous conversation</a:t>
            </a:r>
            <a:r>
              <a:rPr lang="en-US" sz="1050" dirty="0">
                <a:latin typeface="Chalkboard" panose="03050602040202020205" pitchFamily="66" charset="77"/>
                <a:ea typeface="Calibri"/>
                <a:cs typeface="Calibri"/>
                <a:sym typeface="Calibri"/>
              </a:rPr>
              <a:t>, the </a:t>
            </a:r>
            <a:r>
              <a:rPr lang="en-US" sz="1050" i="1" dirty="0">
                <a:latin typeface="Chalkboard" panose="03050602040202020205" pitchFamily="66" charset="77"/>
                <a:ea typeface="Calibri"/>
                <a:cs typeface="Calibri"/>
                <a:sym typeface="Calibri"/>
              </a:rPr>
              <a:t>receiver</a:t>
            </a:r>
            <a:r>
              <a:rPr lang="en-US" sz="1050" dirty="0">
                <a:latin typeface="Chalkboard" panose="03050602040202020205" pitchFamily="66" charset="77"/>
                <a:ea typeface="Calibri"/>
                <a:cs typeface="Calibri"/>
                <a:sym typeface="Calibri"/>
              </a:rPr>
              <a:t> does not need to be present at the time the </a:t>
            </a:r>
            <a:r>
              <a:rPr lang="en-US" sz="1050" i="1" dirty="0">
                <a:latin typeface="Chalkboard" panose="03050602040202020205" pitchFamily="66" charset="77"/>
                <a:ea typeface="Calibri"/>
                <a:cs typeface="Calibri"/>
                <a:sym typeface="Calibri"/>
              </a:rPr>
              <a:t>sender</a:t>
            </a:r>
            <a:r>
              <a:rPr lang="en-US" sz="1050" dirty="0">
                <a:latin typeface="Chalkboard" panose="03050602040202020205" pitchFamily="66" charset="77"/>
                <a:ea typeface="Calibri"/>
                <a:cs typeface="Calibri"/>
                <a:sym typeface="Calibri"/>
              </a:rPr>
              <a:t> communicates with them, using </a:t>
            </a:r>
            <a:r>
              <a:rPr lang="en-US" sz="1050" b="1" dirty="0">
                <a:latin typeface="Chalkboard" panose="03050602040202020205" pitchFamily="66" charset="77"/>
                <a:ea typeface="Calibri"/>
                <a:cs typeface="Calibri"/>
                <a:sym typeface="Calibri"/>
              </a:rPr>
              <a:t>store and forward</a:t>
            </a:r>
            <a:r>
              <a:rPr lang="en-US" sz="1050" dirty="0">
                <a:latin typeface="Chalkboard" panose="03050602040202020205" pitchFamily="66" charset="77"/>
                <a:ea typeface="Calibri"/>
                <a:cs typeface="Calibri"/>
                <a:sym typeface="Calibri"/>
              </a:rPr>
              <a:t> to pick up the message later.</a:t>
            </a:r>
            <a:endParaRPr sz="1050" dirty="0">
              <a:latin typeface="Chalkboard" panose="03050602040202020205" pitchFamily="66" charset="77"/>
              <a:ea typeface="Calibri"/>
              <a:cs typeface="Calibri"/>
              <a:sym typeface="Calibri"/>
            </a:endParaRPr>
          </a:p>
        </p:txBody>
      </p:sp>
      <p:cxnSp>
        <p:nvCxnSpPr>
          <p:cNvPr id="6" name="Google Shape;329;p46">
            <a:extLst>
              <a:ext uri="{FF2B5EF4-FFF2-40B4-BE49-F238E27FC236}">
                <a16:creationId xmlns:a16="http://schemas.microsoft.com/office/drawing/2014/main" id="{6A9B807F-B8A4-2005-8C0B-D0A9D9BD1ADE}"/>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7" name="Google Shape;330;p46">
            <a:extLst>
              <a:ext uri="{FF2B5EF4-FFF2-40B4-BE49-F238E27FC236}">
                <a16:creationId xmlns:a16="http://schemas.microsoft.com/office/drawing/2014/main" id="{31AD3DD6-5474-6D3C-901C-33D5E0CF5D30}"/>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8" name="Google Shape;331;p46">
            <a:extLst>
              <a:ext uri="{FF2B5EF4-FFF2-40B4-BE49-F238E27FC236}">
                <a16:creationId xmlns:a16="http://schemas.microsoft.com/office/drawing/2014/main" id="{7FF6B6E0-6706-1A8A-B5F1-D759EA9675C9}"/>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9" name="Google Shape;332;p46">
            <a:extLst>
              <a:ext uri="{FF2B5EF4-FFF2-40B4-BE49-F238E27FC236}">
                <a16:creationId xmlns:a16="http://schemas.microsoft.com/office/drawing/2014/main" id="{64039C06-919A-02AB-8141-C1C327DAB190}"/>
              </a:ext>
            </a:extLst>
          </p:cNvPr>
          <p:cNvSpPr txBox="1"/>
          <p:nvPr/>
        </p:nvSpPr>
        <p:spPr>
          <a:xfrm>
            <a:off x="4474714" y="4394332"/>
            <a:ext cx="480896"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Response</a:t>
            </a:r>
            <a:endParaRPr sz="600">
              <a:latin typeface="Calibri"/>
              <a:ea typeface="Calibri"/>
              <a:cs typeface="Calibri"/>
              <a:sym typeface="Calibri"/>
            </a:endParaRPr>
          </a:p>
        </p:txBody>
      </p:sp>
      <p:cxnSp>
        <p:nvCxnSpPr>
          <p:cNvPr id="10" name="Google Shape;333;p46">
            <a:extLst>
              <a:ext uri="{FF2B5EF4-FFF2-40B4-BE49-F238E27FC236}">
                <a16:creationId xmlns:a16="http://schemas.microsoft.com/office/drawing/2014/main" id="{E8585102-66DD-1B3D-253B-811620203C01}"/>
              </a:ext>
            </a:extLst>
          </p:cNvPr>
          <p:cNvCxnSpPr>
            <a:stCxn id="5" idx="2"/>
            <a:endCxn id="13" idx="0"/>
          </p:cNvCxnSpPr>
          <p:nvPr/>
        </p:nvCxnSpPr>
        <p:spPr>
          <a:xfrm>
            <a:off x="3101204" y="2741931"/>
            <a:ext cx="415180" cy="1321702"/>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1" name="Google Shape;335;p46">
            <a:extLst>
              <a:ext uri="{FF2B5EF4-FFF2-40B4-BE49-F238E27FC236}">
                <a16:creationId xmlns:a16="http://schemas.microsoft.com/office/drawing/2014/main" id="{1864C185-50F2-34C5-6C22-C55D9A126507}"/>
              </a:ext>
            </a:extLst>
          </p:cNvPr>
          <p:cNvCxnSpPr>
            <a:stCxn id="5" idx="2"/>
            <a:endCxn id="12" idx="0"/>
          </p:cNvCxnSpPr>
          <p:nvPr/>
        </p:nvCxnSpPr>
        <p:spPr>
          <a:xfrm>
            <a:off x="3101204" y="2741931"/>
            <a:ext cx="2690757" cy="23694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pic>
        <p:nvPicPr>
          <p:cNvPr id="12" name="Google Shape;336;p46" descr="Mailbox">
            <a:extLst>
              <a:ext uri="{FF2B5EF4-FFF2-40B4-BE49-F238E27FC236}">
                <a16:creationId xmlns:a16="http://schemas.microsoft.com/office/drawing/2014/main" id="{EB1F82EC-9904-0AB0-6F8D-5B125A5DE722}"/>
              </a:ext>
            </a:extLst>
          </p:cNvPr>
          <p:cNvPicPr preferRelativeResize="0"/>
          <p:nvPr/>
        </p:nvPicPr>
        <p:blipFill rotWithShape="1">
          <a:blip r:embed="rId2">
            <a:alphaModFix/>
          </a:blip>
          <a:srcRect/>
          <a:stretch/>
        </p:blipFill>
        <p:spPr>
          <a:xfrm>
            <a:off x="5566897" y="2978874"/>
            <a:ext cx="450127" cy="450127"/>
          </a:xfrm>
          <a:prstGeom prst="rect">
            <a:avLst/>
          </a:prstGeom>
          <a:noFill/>
          <a:ln>
            <a:solidFill>
              <a:schemeClr val="tx1"/>
            </a:solidFill>
          </a:ln>
        </p:spPr>
      </p:pic>
      <p:pic>
        <p:nvPicPr>
          <p:cNvPr id="13" name="Google Shape;334;p46" descr="Mailbox">
            <a:extLst>
              <a:ext uri="{FF2B5EF4-FFF2-40B4-BE49-F238E27FC236}">
                <a16:creationId xmlns:a16="http://schemas.microsoft.com/office/drawing/2014/main" id="{3CDCD34F-C1EC-1C8E-C0CF-2F8A2F9FD450}"/>
              </a:ext>
            </a:extLst>
          </p:cNvPr>
          <p:cNvPicPr preferRelativeResize="0"/>
          <p:nvPr/>
        </p:nvPicPr>
        <p:blipFill rotWithShape="1">
          <a:blip r:embed="rId2">
            <a:alphaModFix/>
          </a:blip>
          <a:srcRect/>
          <a:stretch/>
        </p:blipFill>
        <p:spPr>
          <a:xfrm>
            <a:off x="3291320" y="4063633"/>
            <a:ext cx="450127" cy="450127"/>
          </a:xfrm>
          <a:prstGeom prst="rect">
            <a:avLst/>
          </a:prstGeom>
          <a:noFill/>
          <a:ln>
            <a:solidFill>
              <a:schemeClr val="tx1"/>
            </a:solidFill>
          </a:ln>
        </p:spPr>
      </p:pic>
      <p:sp>
        <p:nvSpPr>
          <p:cNvPr id="14" name="Google Shape;337;p46">
            <a:extLst>
              <a:ext uri="{FF2B5EF4-FFF2-40B4-BE49-F238E27FC236}">
                <a16:creationId xmlns:a16="http://schemas.microsoft.com/office/drawing/2014/main" id="{080ADA85-4128-3F66-D544-2A6C9B583B59}"/>
              </a:ext>
            </a:extLst>
          </p:cNvPr>
          <p:cNvSpPr txBox="1"/>
          <p:nvPr/>
        </p:nvSpPr>
        <p:spPr>
          <a:xfrm>
            <a:off x="5847922" y="1935736"/>
            <a:ext cx="131041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halkboard" panose="03050602040202020205" pitchFamily="66" charset="77"/>
                <a:ea typeface="Calibri"/>
                <a:cs typeface="Calibri"/>
                <a:sym typeface="Calibri"/>
              </a:rPr>
              <a:t>Example</a:t>
            </a:r>
            <a:r>
              <a:rPr lang="en-US" sz="1050" dirty="0">
                <a:latin typeface="Chalkboard" panose="03050602040202020205" pitchFamily="66" charset="77"/>
                <a:ea typeface="Calibri"/>
                <a:cs typeface="Calibri"/>
                <a:sym typeface="Calibri"/>
              </a:rPr>
              <a:t>: snail mail</a:t>
            </a:r>
            <a:endParaRPr sz="1050" dirty="0">
              <a:latin typeface="Chalkboard" panose="03050602040202020205" pitchFamily="66" charset="77"/>
              <a:ea typeface="Calibri"/>
              <a:cs typeface="Calibri"/>
              <a:sym typeface="Calibri"/>
            </a:endParaRPr>
          </a:p>
        </p:txBody>
      </p:sp>
      <p:sp>
        <p:nvSpPr>
          <p:cNvPr id="15" name="Google Shape;340;p46">
            <a:extLst>
              <a:ext uri="{FF2B5EF4-FFF2-40B4-BE49-F238E27FC236}">
                <a16:creationId xmlns:a16="http://schemas.microsoft.com/office/drawing/2014/main" id="{390F62FF-87A2-3320-2ED8-D1FB7BE6EB59}"/>
              </a:ext>
            </a:extLst>
          </p:cNvPr>
          <p:cNvSpPr txBox="1"/>
          <p:nvPr/>
        </p:nvSpPr>
        <p:spPr>
          <a:xfrm>
            <a:off x="952534" y="4821820"/>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r>
              <a:rPr lang="en-US" sz="1050" i="1">
                <a:latin typeface="Calibri"/>
                <a:ea typeface="Calibri"/>
                <a:cs typeface="Calibri"/>
                <a:sym typeface="Calibri"/>
              </a:rPr>
              <a:t>Many options: SQS, Kafka, AMQP 0-9-1 (RMQ), AMQP 1-0, MQTT, S3 </a:t>
            </a:r>
            <a:endParaRPr sz="1050">
              <a:latin typeface="Calibri"/>
              <a:ea typeface="Calibri"/>
              <a:cs typeface="Calibri"/>
              <a:sym typeface="Calibri"/>
            </a:endParaRPr>
          </a:p>
        </p:txBody>
      </p:sp>
      <p:sp>
        <p:nvSpPr>
          <p:cNvPr id="16" name="Google Shape;345;p47">
            <a:extLst>
              <a:ext uri="{FF2B5EF4-FFF2-40B4-BE49-F238E27FC236}">
                <a16:creationId xmlns:a16="http://schemas.microsoft.com/office/drawing/2014/main" id="{C9D67952-822F-4EC2-8F8A-4F4614C30912}"/>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335499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1562101"/>
            <a:ext cx="7543800" cy="3819179"/>
          </a:xfrm>
          <a:prstGeom prst="rect">
            <a:avLst/>
          </a:prstGeom>
        </p:spPr>
      </p:pic>
      <p:sp>
        <p:nvSpPr>
          <p:cNvPr id="2" name="Slide Number Placeholder 1"/>
          <p:cNvSpPr>
            <a:spLocks noGrp="1"/>
          </p:cNvSpPr>
          <p:nvPr>
            <p:ph type="sldNum" sz="quarter" idx="12"/>
          </p:nvPr>
        </p:nvSpPr>
        <p:spPr/>
        <p:txBody>
          <a:bodyPr/>
          <a:lstStyle/>
          <a:p>
            <a:fld id="{AA792DF1-A555-43FA-AD2F-E7EC51E120F1}" type="slidenum">
              <a:rPr lang="en-GB" smtClean="0"/>
              <a:t>3</a:t>
            </a:fld>
            <a:endParaRPr lang="en-GB"/>
          </a:p>
        </p:txBody>
      </p:sp>
    </p:spTree>
    <p:extLst>
      <p:ext uri="{BB962C8B-B14F-4D97-AF65-F5344CB8AC3E}">
        <p14:creationId xmlns:p14="http://schemas.microsoft.com/office/powerpoint/2010/main" val="205017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21B6D-0639-E9C5-A01B-8F7921B80BA1}"/>
            </a:ext>
          </a:extLst>
        </p:cNvPr>
        <p:cNvGrpSpPr/>
        <p:nvPr/>
      </p:nvGrpSpPr>
      <p:grpSpPr>
        <a:xfrm>
          <a:off x="0" y="0"/>
          <a:ext cx="0" cy="0"/>
          <a:chOff x="0" y="0"/>
          <a:chExt cx="0" cy="0"/>
        </a:xfrm>
      </p:grpSpPr>
      <p:sp>
        <p:nvSpPr>
          <p:cNvPr id="2" name="Google Shape;345;p47">
            <a:extLst>
              <a:ext uri="{FF2B5EF4-FFF2-40B4-BE49-F238E27FC236}">
                <a16:creationId xmlns:a16="http://schemas.microsoft.com/office/drawing/2014/main" id="{CB876599-D5C1-6B86-841E-BCB2E2F66D3E}"/>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
        <p:nvSpPr>
          <p:cNvPr id="3" name="Google Shape;346;p47">
            <a:extLst>
              <a:ext uri="{FF2B5EF4-FFF2-40B4-BE49-F238E27FC236}">
                <a16:creationId xmlns:a16="http://schemas.microsoft.com/office/drawing/2014/main" id="{66426993-D444-A3DC-2B38-DEE37ABC92B1}"/>
              </a:ext>
            </a:extLst>
          </p:cNvPr>
          <p:cNvSpPr/>
          <p:nvPr/>
        </p:nvSpPr>
        <p:spPr>
          <a:xfrm>
            <a:off x="291796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sp>
        <p:nvSpPr>
          <p:cNvPr id="4" name="Google Shape;347;p47">
            <a:extLst>
              <a:ext uri="{FF2B5EF4-FFF2-40B4-BE49-F238E27FC236}">
                <a16:creationId xmlns:a16="http://schemas.microsoft.com/office/drawing/2014/main" id="{910331C1-8310-AF86-D679-0861E6E3F556}"/>
              </a:ext>
            </a:extLst>
          </p:cNvPr>
          <p:cNvSpPr/>
          <p:nvPr/>
        </p:nvSpPr>
        <p:spPr>
          <a:xfrm>
            <a:off x="582451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cxnSp>
        <p:nvCxnSpPr>
          <p:cNvPr id="5" name="Google Shape;348;p47">
            <a:extLst>
              <a:ext uri="{FF2B5EF4-FFF2-40B4-BE49-F238E27FC236}">
                <a16:creationId xmlns:a16="http://schemas.microsoft.com/office/drawing/2014/main" id="{5183945E-B854-AE6A-5DF6-31E93396614A}"/>
              </a:ext>
            </a:extLst>
          </p:cNvPr>
          <p:cNvCxnSpPr/>
          <p:nvPr/>
        </p:nvCxnSpPr>
        <p:spPr>
          <a:xfrm>
            <a:off x="4228382" y="3797423"/>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6" name="Google Shape;349;p47">
            <a:extLst>
              <a:ext uri="{FF2B5EF4-FFF2-40B4-BE49-F238E27FC236}">
                <a16:creationId xmlns:a16="http://schemas.microsoft.com/office/drawing/2014/main" id="{5C1BD500-8E24-2397-223B-0F5CA1A45A84}"/>
              </a:ext>
            </a:extLst>
          </p:cNvPr>
          <p:cNvCxnSpPr/>
          <p:nvPr/>
        </p:nvCxnSpPr>
        <p:spPr>
          <a:xfrm rot="10800000">
            <a:off x="4157978" y="4871963"/>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7" name="Google Shape;350;p47">
            <a:extLst>
              <a:ext uri="{FF2B5EF4-FFF2-40B4-BE49-F238E27FC236}">
                <a16:creationId xmlns:a16="http://schemas.microsoft.com/office/drawing/2014/main" id="{3DF67185-ED0D-792F-2375-0F9306B45F8C}"/>
              </a:ext>
            </a:extLst>
          </p:cNvPr>
          <p:cNvSpPr txBox="1"/>
          <p:nvPr/>
        </p:nvSpPr>
        <p:spPr>
          <a:xfrm>
            <a:off x="4819794" y="3498659"/>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Request</a:t>
            </a:r>
            <a:endParaRPr sz="600">
              <a:solidFill>
                <a:schemeClr val="tx1"/>
              </a:solidFill>
              <a:latin typeface="Calibri"/>
              <a:ea typeface="Calibri"/>
              <a:cs typeface="Calibri"/>
              <a:sym typeface="Calibri"/>
            </a:endParaRPr>
          </a:p>
        </p:txBody>
      </p:sp>
      <p:sp>
        <p:nvSpPr>
          <p:cNvPr id="8" name="Google Shape;351;p47">
            <a:extLst>
              <a:ext uri="{FF2B5EF4-FFF2-40B4-BE49-F238E27FC236}">
                <a16:creationId xmlns:a16="http://schemas.microsoft.com/office/drawing/2014/main" id="{90C218CD-E964-BCD0-F152-A3990BF41565}"/>
              </a:ext>
            </a:extLst>
          </p:cNvPr>
          <p:cNvSpPr txBox="1"/>
          <p:nvPr/>
        </p:nvSpPr>
        <p:spPr>
          <a:xfrm>
            <a:off x="4819794" y="5007875"/>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Reply</a:t>
            </a:r>
            <a:endParaRPr sz="600">
              <a:solidFill>
                <a:schemeClr val="tx1"/>
              </a:solidFill>
              <a:latin typeface="Calibri"/>
              <a:ea typeface="Calibri"/>
              <a:cs typeface="Calibri"/>
              <a:sym typeface="Calibri"/>
            </a:endParaRPr>
          </a:p>
        </p:txBody>
      </p:sp>
      <p:cxnSp>
        <p:nvCxnSpPr>
          <p:cNvPr id="9" name="Google Shape;352;p47">
            <a:extLst>
              <a:ext uri="{FF2B5EF4-FFF2-40B4-BE49-F238E27FC236}">
                <a16:creationId xmlns:a16="http://schemas.microsoft.com/office/drawing/2014/main" id="{002DB56C-5369-A69C-10C0-CCC7B15CCD3C}"/>
              </a:ext>
            </a:extLst>
          </p:cNvPr>
          <p:cNvCxnSpPr>
            <a:endCxn id="3" idx="3"/>
          </p:cNvCxnSpPr>
          <p:nvPr/>
        </p:nvCxnSpPr>
        <p:spPr>
          <a:xfrm flipH="1">
            <a:off x="3573173" y="3032315"/>
            <a:ext cx="12645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0" name="Google Shape;353;p47">
            <a:extLst>
              <a:ext uri="{FF2B5EF4-FFF2-40B4-BE49-F238E27FC236}">
                <a16:creationId xmlns:a16="http://schemas.microsoft.com/office/drawing/2014/main" id="{55E941B5-641E-05BA-8309-AF4136265573}"/>
              </a:ext>
            </a:extLst>
          </p:cNvPr>
          <p:cNvCxnSpPr>
            <a:endCxn id="4" idx="3"/>
          </p:cNvCxnSpPr>
          <p:nvPr/>
        </p:nvCxnSpPr>
        <p:spPr>
          <a:xfrm>
            <a:off x="3699623" y="3032315"/>
            <a:ext cx="278010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1" name="Google Shape;356;p47">
            <a:extLst>
              <a:ext uri="{FF2B5EF4-FFF2-40B4-BE49-F238E27FC236}">
                <a16:creationId xmlns:a16="http://schemas.microsoft.com/office/drawing/2014/main" id="{B5DBDA71-0B66-F8F2-570F-28FB83BBD1C7}"/>
              </a:ext>
            </a:extLst>
          </p:cNvPr>
          <p:cNvSpPr txBox="1"/>
          <p:nvPr/>
        </p:nvSpPr>
        <p:spPr>
          <a:xfrm>
            <a:off x="2461839" y="2210177"/>
            <a:ext cx="2780100" cy="784808"/>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400"/>
            </a:pPr>
            <a:r>
              <a:rPr lang="en-US" sz="1050" dirty="0">
                <a:solidFill>
                  <a:schemeClr val="tx1"/>
                </a:solidFill>
                <a:latin typeface="Chalkboard" panose="03050602040202020205" pitchFamily="66" charset="77"/>
                <a:ea typeface="Calibri"/>
                <a:cs typeface="Calibri"/>
                <a:sym typeface="Calibri"/>
              </a:rPr>
              <a:t>If both parties must be present to succeed, we say they are </a:t>
            </a:r>
            <a:r>
              <a:rPr lang="en-US" sz="1050" i="1" dirty="0">
                <a:solidFill>
                  <a:schemeClr val="tx1"/>
                </a:solidFill>
                <a:latin typeface="Chalkboard" panose="03050602040202020205" pitchFamily="66" charset="77"/>
                <a:ea typeface="Calibri"/>
                <a:cs typeface="Calibri"/>
                <a:sym typeface="Calibri"/>
              </a:rPr>
              <a:t>temporally coupled. </a:t>
            </a:r>
            <a:r>
              <a:rPr lang="en-US" sz="1050" dirty="0">
                <a:solidFill>
                  <a:schemeClr val="tx1"/>
                </a:solidFill>
                <a:latin typeface="Chalkboard" panose="03050602040202020205" pitchFamily="66" charset="77"/>
                <a:ea typeface="Calibri"/>
                <a:cs typeface="Calibri"/>
                <a:sym typeface="Calibri"/>
              </a:rPr>
              <a:t>The availability of one has an impact on the availability of another.</a:t>
            </a:r>
            <a:endParaRPr sz="105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2739868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31AB7D-F395-F84B-A62A-2CE6B6595DBA}"/>
              </a:ext>
            </a:extLst>
          </p:cNvPr>
          <p:cNvPicPr>
            <a:picLocks noChangeAspect="1"/>
          </p:cNvPicPr>
          <p:nvPr/>
        </p:nvPicPr>
        <p:blipFill>
          <a:blip r:embed="rId2"/>
          <a:stretch>
            <a:fillRect/>
          </a:stretch>
        </p:blipFill>
        <p:spPr>
          <a:xfrm>
            <a:off x="1340168" y="1377234"/>
            <a:ext cx="6463664" cy="4280616"/>
          </a:xfrm>
          <a:prstGeom prst="rect">
            <a:avLst/>
          </a:prstGeom>
        </p:spPr>
      </p:pic>
      <p:sp>
        <p:nvSpPr>
          <p:cNvPr id="8" name="TextBox 7">
            <a:extLst>
              <a:ext uri="{FF2B5EF4-FFF2-40B4-BE49-F238E27FC236}">
                <a16:creationId xmlns:a16="http://schemas.microsoft.com/office/drawing/2014/main" id="{12DAFA10-0508-1346-ACF2-87B9A8C13A9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E97863E4-5C3B-E246-9869-CB0080B50C8E}"/>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10" name="Rectangle 9">
            <a:extLst>
              <a:ext uri="{FF2B5EF4-FFF2-40B4-BE49-F238E27FC236}">
                <a16:creationId xmlns:a16="http://schemas.microsoft.com/office/drawing/2014/main" id="{0529DDF4-290E-B348-BF65-BA93033952A7}"/>
              </a:ext>
            </a:extLst>
          </p:cNvPr>
          <p:cNvSpPr/>
          <p:nvPr/>
        </p:nvSpPr>
        <p:spPr>
          <a:xfrm>
            <a:off x="1176615"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6DB634A2-FCF6-C341-8714-CFF6B50111D5}"/>
              </a:ext>
            </a:extLst>
          </p:cNvPr>
          <p:cNvSpPr/>
          <p:nvPr/>
        </p:nvSpPr>
        <p:spPr>
          <a:xfrm>
            <a:off x="3782976"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04932B3F-946F-E940-B8BB-5E48096AC32D}"/>
              </a:ext>
            </a:extLst>
          </p:cNvPr>
          <p:cNvSpPr/>
          <p:nvPr/>
        </p:nvSpPr>
        <p:spPr>
          <a:xfrm>
            <a:off x="6152329"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01F47FF-1BB7-CC4E-A681-E6FC5291E0A1}"/>
              </a:ext>
            </a:extLst>
          </p:cNvPr>
          <p:cNvSpPr/>
          <p:nvPr/>
        </p:nvSpPr>
        <p:spPr>
          <a:xfrm>
            <a:off x="171401" y="2115404"/>
            <a:ext cx="2010428" cy="140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1528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B90D21-95CE-AC48-9A35-DA53B225F3ED}"/>
              </a:ext>
            </a:extLst>
          </p:cNvPr>
          <p:cNvPicPr>
            <a:picLocks noChangeAspect="1"/>
          </p:cNvPicPr>
          <p:nvPr/>
        </p:nvPicPr>
        <p:blipFill>
          <a:blip r:embed="rId2"/>
          <a:stretch>
            <a:fillRect/>
          </a:stretch>
        </p:blipFill>
        <p:spPr>
          <a:xfrm>
            <a:off x="1334021" y="1253946"/>
            <a:ext cx="6587683" cy="4350108"/>
          </a:xfrm>
          <a:prstGeom prst="rect">
            <a:avLst/>
          </a:prstGeom>
        </p:spPr>
      </p:pic>
      <p:sp>
        <p:nvSpPr>
          <p:cNvPr id="8" name="TextBox 7">
            <a:extLst>
              <a:ext uri="{FF2B5EF4-FFF2-40B4-BE49-F238E27FC236}">
                <a16:creationId xmlns:a16="http://schemas.microsoft.com/office/drawing/2014/main" id="{540D867D-BD51-344B-B7A3-6E41B5F0E35B}"/>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32C249E0-15AB-8940-A8EF-64E895564DC5}"/>
              </a:ext>
            </a:extLst>
          </p:cNvPr>
          <p:cNvSpPr txBox="1"/>
          <p:nvPr/>
        </p:nvSpPr>
        <p:spPr>
          <a:xfrm>
            <a:off x="244257" y="2911365"/>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Common Coupling</a:t>
            </a:r>
          </a:p>
        </p:txBody>
      </p:sp>
      <p:sp>
        <p:nvSpPr>
          <p:cNvPr id="12" name="Rectangle 11">
            <a:extLst>
              <a:ext uri="{FF2B5EF4-FFF2-40B4-BE49-F238E27FC236}">
                <a16:creationId xmlns:a16="http://schemas.microsoft.com/office/drawing/2014/main" id="{4972DA84-187D-CF46-AA9B-BDB1A84BB1D1}"/>
              </a:ext>
            </a:extLst>
          </p:cNvPr>
          <p:cNvSpPr/>
          <p:nvPr/>
        </p:nvSpPr>
        <p:spPr>
          <a:xfrm>
            <a:off x="1222296"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1829ED1-F621-9643-B196-9F21217366F0}"/>
              </a:ext>
            </a:extLst>
          </p:cNvPr>
          <p:cNvSpPr/>
          <p:nvPr/>
        </p:nvSpPr>
        <p:spPr>
          <a:xfrm>
            <a:off x="3980650"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398D2402-BB09-C140-A6DF-5134EED8E3FA}"/>
              </a:ext>
            </a:extLst>
          </p:cNvPr>
          <p:cNvSpPr/>
          <p:nvPr/>
        </p:nvSpPr>
        <p:spPr>
          <a:xfrm>
            <a:off x="6261429"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F84773CF-E460-4E45-BBFC-D9877C1A34DF}"/>
              </a:ext>
            </a:extLst>
          </p:cNvPr>
          <p:cNvSpPr/>
          <p:nvPr/>
        </p:nvSpPr>
        <p:spPr>
          <a:xfrm>
            <a:off x="49041" y="2101669"/>
            <a:ext cx="2010428" cy="212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725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AD1BB-0E7D-234E-A0F3-BF8F42CA124A}"/>
              </a:ext>
            </a:extLst>
          </p:cNvPr>
          <p:cNvPicPr>
            <a:picLocks noChangeAspect="1"/>
          </p:cNvPicPr>
          <p:nvPr/>
        </p:nvPicPr>
        <p:blipFill>
          <a:blip r:embed="rId2"/>
          <a:stretch>
            <a:fillRect/>
          </a:stretch>
        </p:blipFill>
        <p:spPr>
          <a:xfrm>
            <a:off x="1531306" y="1379356"/>
            <a:ext cx="6206119" cy="4099289"/>
          </a:xfrm>
          <a:prstGeom prst="rect">
            <a:avLst/>
          </a:prstGeom>
        </p:spPr>
      </p:pic>
      <p:sp>
        <p:nvSpPr>
          <p:cNvPr id="4" name="TextBox 3">
            <a:extLst>
              <a:ext uri="{FF2B5EF4-FFF2-40B4-BE49-F238E27FC236}">
                <a16:creationId xmlns:a16="http://schemas.microsoft.com/office/drawing/2014/main" id="{56C986DC-F7E8-6F49-B4E8-EAA1C196604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Synchronous Conversation</a:t>
            </a:r>
          </a:p>
        </p:txBody>
      </p:sp>
      <p:sp>
        <p:nvSpPr>
          <p:cNvPr id="8" name="TextBox 7">
            <a:extLst>
              <a:ext uri="{FF2B5EF4-FFF2-40B4-BE49-F238E27FC236}">
                <a16:creationId xmlns:a16="http://schemas.microsoft.com/office/drawing/2014/main" id="{790B34E3-2FCA-994A-8830-9D0F461DA957}"/>
              </a:ext>
            </a:extLst>
          </p:cNvPr>
          <p:cNvSpPr txBox="1"/>
          <p:nvPr/>
        </p:nvSpPr>
        <p:spPr>
          <a:xfrm>
            <a:off x="244255" y="2911366"/>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Control Coupling</a:t>
            </a:r>
          </a:p>
        </p:txBody>
      </p:sp>
      <p:sp>
        <p:nvSpPr>
          <p:cNvPr id="9" name="TextBox 8">
            <a:extLst>
              <a:ext uri="{FF2B5EF4-FFF2-40B4-BE49-F238E27FC236}">
                <a16:creationId xmlns:a16="http://schemas.microsoft.com/office/drawing/2014/main" id="{52B1D8F1-80B1-EF4E-9E48-24DB73F2E9C9}"/>
              </a:ext>
            </a:extLst>
          </p:cNvPr>
          <p:cNvSpPr txBox="1"/>
          <p:nvPr/>
        </p:nvSpPr>
        <p:spPr>
          <a:xfrm>
            <a:off x="244255" y="3678432"/>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Temporal Coupling</a:t>
            </a:r>
          </a:p>
        </p:txBody>
      </p:sp>
      <p:sp>
        <p:nvSpPr>
          <p:cNvPr id="12" name="Rectangle 11">
            <a:extLst>
              <a:ext uri="{FF2B5EF4-FFF2-40B4-BE49-F238E27FC236}">
                <a16:creationId xmlns:a16="http://schemas.microsoft.com/office/drawing/2014/main" id="{BEF86DF1-66C8-F74D-B3D8-BCEEFCC19AB4}"/>
              </a:ext>
            </a:extLst>
          </p:cNvPr>
          <p:cNvSpPr/>
          <p:nvPr/>
        </p:nvSpPr>
        <p:spPr>
          <a:xfrm>
            <a:off x="1400820"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A03F95F-EE37-EF43-93C6-933DF02A2922}"/>
              </a:ext>
            </a:extLst>
          </p:cNvPr>
          <p:cNvSpPr/>
          <p:nvPr/>
        </p:nvSpPr>
        <p:spPr>
          <a:xfrm>
            <a:off x="3753111" y="4352013"/>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58A0D61-5719-C649-9E3E-C126662B121F}"/>
              </a:ext>
            </a:extLst>
          </p:cNvPr>
          <p:cNvSpPr/>
          <p:nvPr/>
        </p:nvSpPr>
        <p:spPr>
          <a:xfrm>
            <a:off x="5947794"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1A295920-6A7D-EC49-9F1E-6E4670BECDBB}"/>
              </a:ext>
            </a:extLst>
          </p:cNvPr>
          <p:cNvSpPr/>
          <p:nvPr/>
        </p:nvSpPr>
        <p:spPr>
          <a:xfrm>
            <a:off x="245027" y="1840275"/>
            <a:ext cx="1404481" cy="3157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452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7D9584-0426-FB40-A3CC-6E584972FE54}"/>
              </a:ext>
            </a:extLst>
          </p:cNvPr>
          <p:cNvPicPr>
            <a:picLocks noChangeAspect="1"/>
          </p:cNvPicPr>
          <p:nvPr/>
        </p:nvPicPr>
        <p:blipFill>
          <a:blip r:embed="rId2"/>
          <a:stretch>
            <a:fillRect/>
          </a:stretch>
        </p:blipFill>
        <p:spPr>
          <a:xfrm>
            <a:off x="2156042" y="1461139"/>
            <a:ext cx="5251772" cy="3478030"/>
          </a:xfrm>
          <a:prstGeom prst="rect">
            <a:avLst/>
          </a:prstGeom>
        </p:spPr>
      </p:pic>
      <p:sp>
        <p:nvSpPr>
          <p:cNvPr id="4" name="TextBox 3">
            <a:extLst>
              <a:ext uri="{FF2B5EF4-FFF2-40B4-BE49-F238E27FC236}">
                <a16:creationId xmlns:a16="http://schemas.microsoft.com/office/drawing/2014/main" id="{1A71CC51-FA27-1046-AC5A-DEF8BF806450}"/>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5" name="TextBox 4">
            <a:extLst>
              <a:ext uri="{FF2B5EF4-FFF2-40B4-BE49-F238E27FC236}">
                <a16:creationId xmlns:a16="http://schemas.microsoft.com/office/drawing/2014/main" id="{74C1C89F-F4F6-AB40-B5DA-AF60A7034686}"/>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6" name="Rectangle 5">
            <a:extLst>
              <a:ext uri="{FF2B5EF4-FFF2-40B4-BE49-F238E27FC236}">
                <a16:creationId xmlns:a16="http://schemas.microsoft.com/office/drawing/2014/main" id="{97FCE274-B742-4B4F-8227-D4028BA27C8A}"/>
              </a:ext>
            </a:extLst>
          </p:cNvPr>
          <p:cNvSpPr/>
          <p:nvPr/>
        </p:nvSpPr>
        <p:spPr>
          <a:xfrm>
            <a:off x="1756561" y="3961736"/>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9355DB6A-3512-0342-BAC0-7EAA3696BA67}"/>
              </a:ext>
            </a:extLst>
          </p:cNvPr>
          <p:cNvSpPr/>
          <p:nvPr/>
        </p:nvSpPr>
        <p:spPr>
          <a:xfrm>
            <a:off x="4081919" y="389936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E1514413-79F1-2645-9F71-D7BD0FF13FFB}"/>
              </a:ext>
            </a:extLst>
          </p:cNvPr>
          <p:cNvSpPr/>
          <p:nvPr/>
        </p:nvSpPr>
        <p:spPr>
          <a:xfrm>
            <a:off x="6055120" y="379283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D5F5201-A3F2-224A-8A77-B9E1CBA75537}"/>
              </a:ext>
            </a:extLst>
          </p:cNvPr>
          <p:cNvSpPr/>
          <p:nvPr/>
        </p:nvSpPr>
        <p:spPr>
          <a:xfrm>
            <a:off x="119780" y="2025154"/>
            <a:ext cx="1853069" cy="1403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6449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6739" y="1719098"/>
            <a:ext cx="5086350" cy="3467100"/>
          </a:xfrm>
          <a:prstGeom prst="rect">
            <a:avLst/>
          </a:prstGeom>
        </p:spPr>
      </p:pic>
      <p:sp>
        <p:nvSpPr>
          <p:cNvPr id="5" name="TextBox 4"/>
          <p:cNvSpPr txBox="1"/>
          <p:nvPr/>
        </p:nvSpPr>
        <p:spPr>
          <a:xfrm>
            <a:off x="2116521" y="5199336"/>
            <a:ext cx="6574221" cy="300082"/>
          </a:xfrm>
          <a:prstGeom prst="rect">
            <a:avLst/>
          </a:prstGeom>
          <a:noFill/>
        </p:spPr>
        <p:txBody>
          <a:bodyPr wrap="square" rtlCol="0">
            <a:spAutoFit/>
          </a:bodyPr>
          <a:lstStyle/>
          <a:p>
            <a:r>
              <a:rPr lang="en-US" sz="1350" dirty="0"/>
              <a:t>Ian Robinson: http://</a:t>
            </a:r>
            <a:r>
              <a:rPr lang="en-US" sz="1350" dirty="0" err="1"/>
              <a:t>iansrobinson.com</a:t>
            </a:r>
            <a:r>
              <a:rPr lang="en-US" sz="1350" dirty="0"/>
              <a:t>/2009/04/27/temporal-and-</a:t>
            </a:r>
            <a:r>
              <a:rPr lang="en-US" sz="1350" dirty="0" err="1"/>
              <a:t>behavioural</a:t>
            </a:r>
            <a:r>
              <a:rPr lang="en-US" sz="1350" dirty="0"/>
              <a:t>-coupling/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35</a:t>
            </a:fld>
            <a:endParaRPr lang="en-US"/>
          </a:p>
        </p:txBody>
      </p:sp>
    </p:spTree>
    <p:extLst>
      <p:ext uri="{BB962C8B-B14F-4D97-AF65-F5344CB8AC3E}">
        <p14:creationId xmlns:p14="http://schemas.microsoft.com/office/powerpoint/2010/main" val="1556695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Messaging patterns</a:t>
            </a:r>
          </a:p>
        </p:txBody>
      </p:sp>
      <p:sp>
        <p:nvSpPr>
          <p:cNvPr id="5" name="Text Placeholder 4"/>
          <p:cNvSpPr>
            <a:spLocks noGrp="1"/>
          </p:cNvSpPr>
          <p:nvPr>
            <p:ph type="body" idx="1"/>
          </p:nvPr>
        </p:nvSpPr>
        <p:spPr/>
        <p:txBody>
          <a:bodyPr/>
          <a:lstStyle/>
          <a:p>
            <a:r>
              <a:rPr lang="en-US" dirty="0">
                <a:latin typeface="Chalkboard" panose="03050602040202020205" pitchFamily="66" charset="77"/>
              </a:rPr>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36</a:t>
            </a:fld>
            <a:endParaRPr lang="en-US"/>
          </a:p>
        </p:txBody>
      </p:sp>
    </p:spTree>
    <p:extLst>
      <p:ext uri="{BB962C8B-B14F-4D97-AF65-F5344CB8AC3E}">
        <p14:creationId xmlns:p14="http://schemas.microsoft.com/office/powerpoint/2010/main" val="2213727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ECF895-508F-4145-87E0-36C56F8AA349}"/>
              </a:ext>
            </a:extLst>
          </p:cNvPr>
          <p:cNvPicPr>
            <a:picLocks noChangeAspect="1"/>
          </p:cNvPicPr>
          <p:nvPr/>
        </p:nvPicPr>
        <p:blipFill>
          <a:blip r:embed="rId2"/>
          <a:stretch>
            <a:fillRect/>
          </a:stretch>
        </p:blipFill>
        <p:spPr>
          <a:xfrm>
            <a:off x="1138238" y="1704975"/>
            <a:ext cx="6867525" cy="3448050"/>
          </a:xfrm>
          <a:prstGeom prst="rect">
            <a:avLst/>
          </a:prstGeom>
        </p:spPr>
      </p:pic>
      <p:sp>
        <p:nvSpPr>
          <p:cNvPr id="6" name="Rectangle 5">
            <a:extLst>
              <a:ext uri="{FF2B5EF4-FFF2-40B4-BE49-F238E27FC236}">
                <a16:creationId xmlns:a16="http://schemas.microsoft.com/office/drawing/2014/main" id="{D9C559CC-8DB3-334E-908F-2FF1F55EF326}"/>
              </a:ext>
            </a:extLst>
          </p:cNvPr>
          <p:cNvSpPr/>
          <p:nvPr/>
        </p:nvSpPr>
        <p:spPr>
          <a:xfrm>
            <a:off x="972333"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A1B03470-411D-414D-8380-E99B75C880C2}"/>
              </a:ext>
            </a:extLst>
          </p:cNvPr>
          <p:cNvSpPr/>
          <p:nvPr/>
        </p:nvSpPr>
        <p:spPr>
          <a:xfrm>
            <a:off x="2331407" y="166987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683DFDD7-DF1C-CB4D-9776-C2D440AA2730}"/>
              </a:ext>
            </a:extLst>
          </p:cNvPr>
          <p:cNvSpPr/>
          <p:nvPr/>
        </p:nvSpPr>
        <p:spPr>
          <a:xfrm>
            <a:off x="2895078"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F5C1DD04-FF1B-F842-BF51-D496B4D017BD}"/>
              </a:ext>
            </a:extLst>
          </p:cNvPr>
          <p:cNvSpPr/>
          <p:nvPr/>
        </p:nvSpPr>
        <p:spPr>
          <a:xfrm>
            <a:off x="4245573" y="1896911"/>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52AA3D7E-1CD4-D94D-9FB7-FF404433BD51}"/>
              </a:ext>
            </a:extLst>
          </p:cNvPr>
          <p:cNvSpPr/>
          <p:nvPr/>
        </p:nvSpPr>
        <p:spPr>
          <a:xfrm>
            <a:off x="6159740" y="1629168"/>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106816B-6030-9742-AFDA-83F4FC7D56D8}"/>
              </a:ext>
            </a:extLst>
          </p:cNvPr>
          <p:cNvSpPr/>
          <p:nvPr/>
        </p:nvSpPr>
        <p:spPr>
          <a:xfrm>
            <a:off x="5168585" y="419654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7398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A Message</a:t>
            </a:r>
          </a:p>
        </p:txBody>
      </p:sp>
      <p:sp>
        <p:nvSpPr>
          <p:cNvPr id="3" name="Text Placeholder 2"/>
          <p:cNvSpPr>
            <a:spLocks noGrp="1"/>
          </p:cNvSpPr>
          <p:nvPr>
            <p:ph type="body" idx="1"/>
          </p:nvPr>
        </p:nvSpPr>
        <p:spPr/>
        <p:txBody>
          <a:bodyPr/>
          <a:lstStyle/>
          <a:p>
            <a:r>
              <a:rPr lang="en-US" dirty="0">
                <a:latin typeface="Chalkboard" panose="03050602040202020205" pitchFamily="66" charset="77"/>
              </a:rPr>
              <a:t>What is a message?</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38</a:t>
            </a:fld>
            <a:endParaRPr lang="en-US"/>
          </a:p>
        </p:txBody>
      </p:sp>
    </p:spTree>
    <p:extLst>
      <p:ext uri="{BB962C8B-B14F-4D97-AF65-F5344CB8AC3E}">
        <p14:creationId xmlns:p14="http://schemas.microsoft.com/office/powerpoint/2010/main" val="2128959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latin typeface="Chalkboard" panose="03050602040202020205" pitchFamily="66" charset="77"/>
              </a:rPr>
              <a:t>Message Construction</a:t>
            </a:r>
          </a:p>
        </p:txBody>
      </p:sp>
      <p:sp>
        <p:nvSpPr>
          <p:cNvPr id="3" name="Content Placeholder 2"/>
          <p:cNvSpPr>
            <a:spLocks noGrp="1"/>
          </p:cNvSpPr>
          <p:nvPr>
            <p:ph idx="1"/>
          </p:nvPr>
        </p:nvSpPr>
        <p:spPr>
          <a:xfrm>
            <a:off x="457200" y="1417638"/>
            <a:ext cx="8229600" cy="656603"/>
          </a:xfrm>
        </p:spPr>
        <p:txBody>
          <a:bodyPr/>
          <a:lstStyle/>
          <a:p>
            <a:pPr marL="0" indent="0" algn="ctr">
              <a:buNone/>
            </a:pPr>
            <a:r>
              <a:rPr lang="en-US" sz="2400" dirty="0">
                <a:latin typeface="Chalkboard" panose="03050602040202020205" pitchFamily="66" charset="77"/>
              </a:rPr>
              <a:t>A message has a header and body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39</a:t>
            </a:fld>
            <a:endParaRPr lang="en-US"/>
          </a:p>
        </p:txBody>
      </p:sp>
      <p:sp>
        <p:nvSpPr>
          <p:cNvPr id="6" name="Rectangle 5"/>
          <p:cNvSpPr/>
          <p:nvPr/>
        </p:nvSpPr>
        <p:spPr>
          <a:xfrm>
            <a:off x="785648" y="2329805"/>
            <a:ext cx="7572704" cy="461665"/>
          </a:xfrm>
          <a:prstGeom prst="rect">
            <a:avLst/>
          </a:prstGeom>
        </p:spPr>
        <p:txBody>
          <a:bodyPr wrap="square">
            <a:spAutoFit/>
          </a:bodyPr>
          <a:lstStyle/>
          <a:p>
            <a:pPr algn="ctr"/>
            <a:r>
              <a:rPr lang="en-US" sz="2400" dirty="0">
                <a:latin typeface="Chalkboard" panose="03050602040202020205" pitchFamily="66" charset="77"/>
              </a:rPr>
              <a:t>The body contains data for the consumer</a:t>
            </a:r>
          </a:p>
        </p:txBody>
      </p:sp>
      <p:sp>
        <p:nvSpPr>
          <p:cNvPr id="7" name="Rectangle 6"/>
          <p:cNvSpPr/>
          <p:nvPr/>
        </p:nvSpPr>
        <p:spPr>
          <a:xfrm>
            <a:off x="1190296" y="5099583"/>
            <a:ext cx="6763408" cy="830997"/>
          </a:xfrm>
          <a:prstGeom prst="rect">
            <a:avLst/>
          </a:prstGeom>
        </p:spPr>
        <p:txBody>
          <a:bodyPr wrap="square">
            <a:spAutoFit/>
          </a:bodyPr>
          <a:lstStyle/>
          <a:p>
            <a:pPr algn="ctr"/>
            <a:r>
              <a:rPr lang="en-US" sz="2400" dirty="0">
                <a:latin typeface="Chalkboard" panose="03050602040202020205" pitchFamily="66" charset="77"/>
              </a:rPr>
              <a:t>Break a large message into pieces as a Message Sequence or use a Claim Check</a:t>
            </a:r>
          </a:p>
        </p:txBody>
      </p:sp>
      <p:sp>
        <p:nvSpPr>
          <p:cNvPr id="9" name="Rectangle 8">
            <a:extLst>
              <a:ext uri="{FF2B5EF4-FFF2-40B4-BE49-F238E27FC236}">
                <a16:creationId xmlns:a16="http://schemas.microsoft.com/office/drawing/2014/main" id="{07BE6D66-2484-D047-AC2F-BEE033B6B8A2}"/>
              </a:ext>
            </a:extLst>
          </p:cNvPr>
          <p:cNvSpPr/>
          <p:nvPr/>
        </p:nvSpPr>
        <p:spPr>
          <a:xfrm>
            <a:off x="950775" y="3217240"/>
            <a:ext cx="7572704" cy="830997"/>
          </a:xfrm>
          <a:prstGeom prst="rect">
            <a:avLst/>
          </a:prstGeom>
        </p:spPr>
        <p:txBody>
          <a:bodyPr wrap="square">
            <a:spAutoFit/>
          </a:bodyPr>
          <a:lstStyle/>
          <a:p>
            <a:pPr algn="ctr"/>
            <a:r>
              <a:rPr lang="en-US" sz="2400" dirty="0">
                <a:latin typeface="Chalkboard" panose="03050602040202020205" pitchFamily="66" charset="77"/>
              </a:rPr>
              <a:t>The header contains metadata for any </a:t>
            </a:r>
            <a:r>
              <a:rPr lang="en-US" sz="2400" i="1" dirty="0">
                <a:latin typeface="Chalkboard" panose="03050602040202020205" pitchFamily="66" charset="77"/>
              </a:rPr>
              <a:t>filter</a:t>
            </a:r>
            <a:r>
              <a:rPr lang="en-US" sz="2400" dirty="0">
                <a:latin typeface="Chalkboard" panose="03050602040202020205" pitchFamily="66" charset="77"/>
              </a:rPr>
              <a:t> in the pipeline.</a:t>
            </a:r>
          </a:p>
        </p:txBody>
      </p:sp>
      <p:sp>
        <p:nvSpPr>
          <p:cNvPr id="11" name="Rectangle 10">
            <a:extLst>
              <a:ext uri="{FF2B5EF4-FFF2-40B4-BE49-F238E27FC236}">
                <a16:creationId xmlns:a16="http://schemas.microsoft.com/office/drawing/2014/main" id="{C2FF9241-4FC5-7F42-AA48-2B7C69F70E38}"/>
              </a:ext>
            </a:extLst>
          </p:cNvPr>
          <p:cNvSpPr/>
          <p:nvPr/>
        </p:nvSpPr>
        <p:spPr>
          <a:xfrm>
            <a:off x="950775" y="4343077"/>
            <a:ext cx="7572704" cy="461665"/>
          </a:xfrm>
          <a:prstGeom prst="rect">
            <a:avLst/>
          </a:prstGeom>
        </p:spPr>
        <p:txBody>
          <a:bodyPr wrap="square">
            <a:spAutoFit/>
          </a:bodyPr>
          <a:lstStyle/>
          <a:p>
            <a:pPr algn="ctr"/>
            <a:r>
              <a:rPr lang="en-US" sz="2400" dirty="0">
                <a:latin typeface="Chalkboard" panose="03050602040202020205" pitchFamily="66" charset="77"/>
              </a:rPr>
              <a:t>The header should indicate the format of the body</a:t>
            </a:r>
          </a:p>
        </p:txBody>
      </p:sp>
    </p:spTree>
    <p:extLst>
      <p:ext uri="{BB962C8B-B14F-4D97-AF65-F5344CB8AC3E}">
        <p14:creationId xmlns:p14="http://schemas.microsoft.com/office/powerpoint/2010/main" val="165515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One Messaging</a:t>
            </a:r>
          </a:p>
        </p:txBody>
      </p:sp>
      <p:sp>
        <p:nvSpPr>
          <p:cNvPr id="3" name="Content Placeholder 2"/>
          <p:cNvSpPr>
            <a:spLocks noGrp="1"/>
          </p:cNvSpPr>
          <p:nvPr>
            <p:ph idx="1"/>
          </p:nvPr>
        </p:nvSpPr>
        <p:spPr/>
        <p:txBody>
          <a:bodyPr>
            <a:normAutofit/>
          </a:bodyPr>
          <a:lstStyle/>
          <a:p>
            <a:r>
              <a:rPr lang="en-US" sz="2400" dirty="0">
                <a:latin typeface="Chalkboard" panose="03050602040202020205" pitchFamily="66" charset="77"/>
              </a:rPr>
              <a:t>Distribution</a:t>
            </a:r>
          </a:p>
          <a:p>
            <a:r>
              <a:rPr lang="en-US" sz="2400" dirty="0">
                <a:latin typeface="Chalkboard" panose="03050602040202020205" pitchFamily="66" charset="77"/>
              </a:rPr>
              <a:t>Integration Styles</a:t>
            </a:r>
          </a:p>
          <a:p>
            <a:r>
              <a:rPr lang="en-US" sz="2400" dirty="0">
                <a:latin typeface="Chalkboard" panose="03050602040202020205" pitchFamily="66" charset="77"/>
              </a:rPr>
              <a:t>Messaging Patterns</a:t>
            </a:r>
          </a:p>
          <a:p>
            <a:r>
              <a:rPr lang="en-US" sz="2400" dirty="0">
                <a:latin typeface="Chalkboard" panose="03050602040202020205" pitchFamily="66" charset="77"/>
              </a:rPr>
              <a:t>Queues and Streams</a:t>
            </a:r>
          </a:p>
          <a:p>
            <a:r>
              <a:rPr lang="en-US" sz="2400" dirty="0">
                <a:latin typeface="Chalkboard" panose="03050602040202020205" pitchFamily="66" charset="77"/>
              </a:rPr>
              <a:t>Managing Asynchronous Architectures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545961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latin typeface="Chalkboard" panose="03050602040202020205" pitchFamily="66" charset="77"/>
              </a:rPr>
              <a:t>Messaging and Events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40</a:t>
            </a:fld>
            <a:endParaRPr lang="en-US"/>
          </a:p>
        </p:txBody>
      </p:sp>
    </p:spTree>
    <p:extLst>
      <p:ext uri="{BB962C8B-B14F-4D97-AF65-F5344CB8AC3E}">
        <p14:creationId xmlns:p14="http://schemas.microsoft.com/office/powerpoint/2010/main" val="3646120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41</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rot="10800000" flipV="1">
            <a:off x="2638313" y="1773509"/>
            <a:ext cx="134739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Chalkboard" panose="03050602040202020205" pitchFamily="66" charset="77"/>
                <a:ea typeface="Inter Medium"/>
                <a:cs typeface="Inter Medium"/>
                <a:sym typeface="Inter Medium"/>
              </a:rPr>
              <a:t>Messaging</a:t>
            </a:r>
            <a:endParaRPr dirty="0">
              <a:solidFill>
                <a:srgbClr val="FF8000"/>
              </a:solidFill>
              <a:latin typeface="Chalkboard" panose="03050602040202020205" pitchFamily="66" charset="77"/>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27872" y="1777775"/>
            <a:ext cx="92425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Chalkboard" panose="03050602040202020205" pitchFamily="66" charset="77"/>
                <a:ea typeface="Inter Medium"/>
                <a:cs typeface="Inter Medium"/>
                <a:sym typeface="Inter Medium"/>
              </a:rPr>
              <a:t>Eventing</a:t>
            </a:r>
            <a:endParaRPr dirty="0">
              <a:solidFill>
                <a:srgbClr val="FF8000"/>
              </a:solidFill>
              <a:latin typeface="Chalkboard" panose="03050602040202020205" pitchFamily="66" charset="77"/>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5720380" y="5365914"/>
            <a:ext cx="2507157" cy="242358"/>
          </a:xfrm>
          <a:prstGeom prst="rect">
            <a:avLst/>
          </a:prstGeom>
          <a:noFill/>
          <a:ln>
            <a:noFill/>
          </a:ln>
        </p:spPr>
        <p:txBody>
          <a:bodyPr spcFirstLastPara="1" wrap="square" lIns="51427" tIns="51427" rIns="51427" bIns="51427" anchor="t" anchorCtr="0">
            <a:spAutoFit/>
          </a:bodyPr>
          <a:lstStyle/>
          <a:p>
            <a:r>
              <a:rPr lang="en" sz="900" dirty="0"/>
              <a:t>After Clemens </a:t>
            </a:r>
            <a:r>
              <a:rPr lang="en" sz="900" dirty="0" err="1"/>
              <a:t>Vasters</a:t>
            </a:r>
            <a:r>
              <a:rPr lang="en" sz="900" dirty="0"/>
              <a:t> </a:t>
            </a:r>
            <a:r>
              <a:rPr lang="en-GB" sz="900" dirty="0"/>
              <a:t>https://</a:t>
            </a:r>
            <a:r>
              <a:rPr lang="en-GB" sz="900" dirty="0" err="1"/>
              <a:t>youtu.be</a:t>
            </a:r>
            <a:r>
              <a:rPr lang="en-GB" sz="900" dirty="0"/>
              <a:t>/</a:t>
            </a:r>
            <a:r>
              <a:rPr lang="en-GB" sz="900" dirty="0" err="1"/>
              <a:t>ITrlLErsqzY</a:t>
            </a:r>
            <a:endParaRPr sz="9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638313" y="2308088"/>
            <a:ext cx="104506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Has Intent</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5227872" y="2308088"/>
            <a:ext cx="1170239"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Provides Facts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602912" y="2798204"/>
            <a:ext cx="1436147" cy="1027188"/>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Request An Answer (Query)</a:t>
            </a:r>
          </a:p>
          <a:p>
            <a:pPr algn="ctr"/>
            <a:r>
              <a:rPr lang="en" sz="1200" dirty="0">
                <a:latin typeface="Chalkboard" panose="03050602040202020205" pitchFamily="66" charset="77"/>
              </a:rPr>
              <a:t>Transfer of Control</a:t>
            </a:r>
          </a:p>
          <a:p>
            <a:pPr algn="ctr"/>
            <a:r>
              <a:rPr lang="en" sz="1200" dirty="0">
                <a:latin typeface="Chalkboard" panose="03050602040202020205" pitchFamily="66" charset="77"/>
              </a:rPr>
              <a:t>(Command)</a:t>
            </a:r>
          </a:p>
          <a:p>
            <a:pPr algn="ctr"/>
            <a:r>
              <a:rPr lang="en" sz="1200" dirty="0">
                <a:latin typeface="Chalkboard" panose="03050602040202020205" pitchFamily="66" charset="77"/>
              </a:rPr>
              <a:t>Transfer of Value</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5215868" y="2790277"/>
            <a:ext cx="1549446"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Things you Report On</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602913" y="4021081"/>
            <a:ext cx="1637852" cy="657856"/>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Part of a Workflow</a:t>
            </a:r>
          </a:p>
          <a:p>
            <a:pPr algn="ct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5227872" y="3407373"/>
            <a:ext cx="1436147"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No Expectations</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196520" y="265521"/>
            <a:ext cx="2441792" cy="461665"/>
          </a:xfrm>
          <a:prstGeom prst="rect">
            <a:avLst/>
          </a:prstGeom>
          <a:noFill/>
        </p:spPr>
        <p:txBody>
          <a:bodyPr wrap="square" rtlCol="0">
            <a:spAutoFit/>
          </a:bodyPr>
          <a:lstStyle/>
          <a:p>
            <a:pPr algn="ctr"/>
            <a:r>
              <a:rPr lang="en-US" sz="2400" b="1" dirty="0">
                <a:latin typeface="Chalkboard" panose="03050602040202020205" pitchFamily="66" charset="77"/>
              </a:rPr>
              <a:t>Message Types</a:t>
            </a:r>
          </a:p>
        </p:txBody>
      </p:sp>
      <p:sp>
        <p:nvSpPr>
          <p:cNvPr id="2" name="Google Shape;124;p26">
            <a:extLst>
              <a:ext uri="{FF2B5EF4-FFF2-40B4-BE49-F238E27FC236}">
                <a16:creationId xmlns:a16="http://schemas.microsoft.com/office/drawing/2014/main" id="{4FA7C635-D4BF-D5A6-9468-EE3172B4BE7F}"/>
              </a:ext>
            </a:extLst>
          </p:cNvPr>
          <p:cNvSpPr txBox="1"/>
          <p:nvPr/>
        </p:nvSpPr>
        <p:spPr>
          <a:xfrm>
            <a:off x="5227872" y="38643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History</a:t>
            </a:r>
            <a:endParaRPr sz="1200" dirty="0">
              <a:latin typeface="Chalkboard" panose="03050602040202020205" pitchFamily="66" charset="77"/>
            </a:endParaRPr>
          </a:p>
        </p:txBody>
      </p:sp>
      <p:sp>
        <p:nvSpPr>
          <p:cNvPr id="3" name="Google Shape;124;p26">
            <a:extLst>
              <a:ext uri="{FF2B5EF4-FFF2-40B4-BE49-F238E27FC236}">
                <a16:creationId xmlns:a16="http://schemas.microsoft.com/office/drawing/2014/main" id="{5A4B55D8-1A35-091D-C698-15CB4F75F0C2}"/>
              </a:ext>
            </a:extLst>
          </p:cNvPr>
          <p:cNvSpPr txBox="1"/>
          <p:nvPr/>
        </p:nvSpPr>
        <p:spPr>
          <a:xfrm>
            <a:off x="5227872" y="42832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Context</a:t>
            </a:r>
            <a:endParaRPr sz="1200" dirty="0">
              <a:latin typeface="Chalkboard" panose="03050602040202020205" pitchFamily="66" charset="77"/>
            </a:endParaRPr>
          </a:p>
        </p:txBody>
      </p:sp>
      <p:sp>
        <p:nvSpPr>
          <p:cNvPr id="16" name="Google Shape;123;p26">
            <a:extLst>
              <a:ext uri="{FF2B5EF4-FFF2-40B4-BE49-F238E27FC236}">
                <a16:creationId xmlns:a16="http://schemas.microsoft.com/office/drawing/2014/main" id="{224DCCC5-B892-66DF-90FC-E079D768D90C}"/>
              </a:ext>
            </a:extLst>
          </p:cNvPr>
          <p:cNvSpPr txBox="1"/>
          <p:nvPr/>
        </p:nvSpPr>
        <p:spPr>
          <a:xfrm>
            <a:off x="2602912" y="4874626"/>
            <a:ext cx="1197227"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Future</a:t>
            </a:r>
          </a:p>
        </p:txBody>
      </p:sp>
      <p:sp>
        <p:nvSpPr>
          <p:cNvPr id="23" name="Google Shape;123;p26">
            <a:extLst>
              <a:ext uri="{FF2B5EF4-FFF2-40B4-BE49-F238E27FC236}">
                <a16:creationId xmlns:a16="http://schemas.microsoft.com/office/drawing/2014/main" id="{22D748F1-9E67-5FC1-B681-0C8AC12B4044}"/>
              </a:ext>
            </a:extLst>
          </p:cNvPr>
          <p:cNvSpPr txBox="1"/>
          <p:nvPr/>
        </p:nvSpPr>
        <p:spPr>
          <a:xfrm>
            <a:off x="5227872" y="4773168"/>
            <a:ext cx="186921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Past</a:t>
            </a:r>
          </a:p>
        </p:txBody>
      </p:sp>
    </p:spTree>
    <p:extLst>
      <p:ext uri="{BB962C8B-B14F-4D97-AF65-F5344CB8AC3E}">
        <p14:creationId xmlns:p14="http://schemas.microsoft.com/office/powerpoint/2010/main" val="133342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P spid="16" grpId="0" animBg="1"/>
      <p:bldP spid="2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42</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389966" y="1644489"/>
            <a:ext cx="41790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Discrete</a:t>
            </a:r>
            <a:endParaRPr sz="120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97866" y="1615839"/>
            <a:ext cx="5898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Series</a:t>
            </a:r>
            <a:endParaRPr sz="120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1316052" y="5495203"/>
            <a:ext cx="7433855"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After Clemens </a:t>
            </a:r>
            <a:r>
              <a:rPr lang="en" sz="1000" dirty="0" err="1"/>
              <a:t>Vasters</a:t>
            </a:r>
            <a:r>
              <a:rPr lang="en" sz="1000" dirty="0"/>
              <a:t>: https://</a:t>
            </a:r>
            <a:r>
              <a:rPr lang="en" sz="1000" dirty="0" err="1"/>
              <a:t>skillsmatter.com</a:t>
            </a:r>
            <a:r>
              <a:rPr lang="en" sz="1000" dirty="0"/>
              <a:t>/</a:t>
            </a:r>
            <a:r>
              <a:rPr lang="en" sz="1000" dirty="0" err="1"/>
              <a:t>skillscasts</a:t>
            </a:r>
            <a:r>
              <a:rPr lang="en" sz="1000" dirty="0"/>
              <a:t>/10191-keynote-events-data-points-jobs-and-commands-the-rise-of-messaging</a:t>
            </a:r>
            <a:endParaRPr sz="1000" dirty="0"/>
          </a:p>
        </p:txBody>
      </p:sp>
      <p:sp>
        <p:nvSpPr>
          <p:cNvPr id="8" name="Google Shape;111;p26">
            <a:extLst>
              <a:ext uri="{FF2B5EF4-FFF2-40B4-BE49-F238E27FC236}">
                <a16:creationId xmlns:a16="http://schemas.microsoft.com/office/drawing/2014/main" id="{013A4CBA-A0B6-9E41-87C9-E48DC47FD7B9}"/>
              </a:ext>
            </a:extLst>
          </p:cNvPr>
          <p:cNvSpPr/>
          <p:nvPr/>
        </p:nvSpPr>
        <p:spPr>
          <a:xfrm>
            <a:off x="2246691" y="2589389"/>
            <a:ext cx="1006200" cy="324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Stateless</a:t>
            </a:r>
            <a:endParaRPr sz="1000"/>
          </a:p>
          <a:p>
            <a:pPr marL="0" lvl="0" indent="0" algn="ctr" rtl="0">
              <a:spcBef>
                <a:spcPts val="0"/>
              </a:spcBef>
              <a:spcAft>
                <a:spcPts val="0"/>
              </a:spcAft>
              <a:buNone/>
            </a:pPr>
            <a:r>
              <a:rPr lang="en" sz="1000"/>
              <a:t>Handler</a:t>
            </a:r>
            <a:endParaRPr sz="1000"/>
          </a:p>
        </p:txBody>
      </p:sp>
      <p:sp>
        <p:nvSpPr>
          <p:cNvPr id="9" name="Google Shape;112;p26">
            <a:extLst>
              <a:ext uri="{FF2B5EF4-FFF2-40B4-BE49-F238E27FC236}">
                <a16:creationId xmlns:a16="http://schemas.microsoft.com/office/drawing/2014/main" id="{600C75A7-5542-374C-A364-E0DE38DF6504}"/>
              </a:ext>
            </a:extLst>
          </p:cNvPr>
          <p:cNvSpPr/>
          <p:nvPr/>
        </p:nvSpPr>
        <p:spPr>
          <a:xfrm>
            <a:off x="4789241" y="2491439"/>
            <a:ext cx="1349400" cy="519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Stateful</a:t>
            </a:r>
            <a:endParaRPr sz="1000"/>
          </a:p>
          <a:p>
            <a:pPr marL="0" lvl="0" indent="0" algn="ctr" rtl="0">
              <a:spcBef>
                <a:spcPts val="0"/>
              </a:spcBef>
              <a:spcAft>
                <a:spcPts val="0"/>
              </a:spcAft>
              <a:buNone/>
            </a:pPr>
            <a:r>
              <a:rPr lang="en" sz="1000"/>
              <a:t>Partition</a:t>
            </a:r>
            <a:endParaRPr sz="1000"/>
          </a:p>
          <a:p>
            <a:pPr marL="0" lvl="0" indent="0" algn="ctr" rtl="0">
              <a:spcBef>
                <a:spcPts val="0"/>
              </a:spcBef>
              <a:spcAft>
                <a:spcPts val="0"/>
              </a:spcAft>
              <a:buNone/>
            </a:pPr>
            <a:r>
              <a:rPr lang="en" sz="1000"/>
              <a:t>Processor</a:t>
            </a:r>
            <a:endParaRPr sz="1000"/>
          </a:p>
        </p:txBody>
      </p:sp>
      <p:sp>
        <p:nvSpPr>
          <p:cNvPr id="10" name="Google Shape;113;p26">
            <a:extLst>
              <a:ext uri="{FF2B5EF4-FFF2-40B4-BE49-F238E27FC236}">
                <a16:creationId xmlns:a16="http://schemas.microsoft.com/office/drawing/2014/main" id="{B83DFF3A-4370-224D-8375-9F16DB40A79D}"/>
              </a:ext>
            </a:extLst>
          </p:cNvPr>
          <p:cNvSpPr/>
          <p:nvPr/>
        </p:nvSpPr>
        <p:spPr>
          <a:xfrm>
            <a:off x="2526416" y="1960964"/>
            <a:ext cx="392700" cy="4467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p26">
            <a:extLst>
              <a:ext uri="{FF2B5EF4-FFF2-40B4-BE49-F238E27FC236}">
                <a16:creationId xmlns:a16="http://schemas.microsoft.com/office/drawing/2014/main" id="{CC0100D5-C912-A041-A7CF-6F97E6A24A9A}"/>
              </a:ext>
            </a:extLst>
          </p:cNvPr>
          <p:cNvSpPr/>
          <p:nvPr/>
        </p:nvSpPr>
        <p:spPr>
          <a:xfrm rot="10800000">
            <a:off x="5326313" y="1929679"/>
            <a:ext cx="392700" cy="4467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6">
            <a:extLst>
              <a:ext uri="{FF2B5EF4-FFF2-40B4-BE49-F238E27FC236}">
                <a16:creationId xmlns:a16="http://schemas.microsoft.com/office/drawing/2014/main" id="{45931187-C87E-EB47-A122-F7E76C728CF2}"/>
              </a:ext>
            </a:extLst>
          </p:cNvPr>
          <p:cNvSpPr txBox="1"/>
          <p:nvPr/>
        </p:nvSpPr>
        <p:spPr>
          <a:xfrm>
            <a:off x="1955766" y="2068539"/>
            <a:ext cx="467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PUSH</a:t>
            </a:r>
            <a:endParaRPr sz="800"/>
          </a:p>
        </p:txBody>
      </p:sp>
      <p:sp>
        <p:nvSpPr>
          <p:cNvPr id="13" name="Google Shape;116;p26">
            <a:extLst>
              <a:ext uri="{FF2B5EF4-FFF2-40B4-BE49-F238E27FC236}">
                <a16:creationId xmlns:a16="http://schemas.microsoft.com/office/drawing/2014/main" id="{AA8B4B55-334D-9444-9122-966DB8AAB2E2}"/>
              </a:ext>
            </a:extLst>
          </p:cNvPr>
          <p:cNvSpPr txBox="1"/>
          <p:nvPr/>
        </p:nvSpPr>
        <p:spPr>
          <a:xfrm>
            <a:off x="4789316" y="1999139"/>
            <a:ext cx="44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PULL</a:t>
            </a:r>
            <a:endParaRPr sz="800"/>
          </a:p>
        </p:txBody>
      </p:sp>
      <p:sp>
        <p:nvSpPr>
          <p:cNvPr id="14" name="Google Shape;117;p26">
            <a:extLst>
              <a:ext uri="{FF2B5EF4-FFF2-40B4-BE49-F238E27FC236}">
                <a16:creationId xmlns:a16="http://schemas.microsoft.com/office/drawing/2014/main" id="{092F4828-05A0-D449-8C60-3B724B33680D}"/>
              </a:ext>
            </a:extLst>
          </p:cNvPr>
          <p:cNvSpPr txBox="1"/>
          <p:nvPr/>
        </p:nvSpPr>
        <p:spPr>
          <a:xfrm>
            <a:off x="5854591" y="2032489"/>
            <a:ext cx="58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Context</a:t>
            </a:r>
            <a:endParaRPr sz="600"/>
          </a:p>
          <a:p>
            <a:pPr marL="0" lvl="0" indent="0" algn="l" rtl="0">
              <a:spcBef>
                <a:spcPts val="0"/>
              </a:spcBef>
              <a:spcAft>
                <a:spcPts val="0"/>
              </a:spcAft>
              <a:buNone/>
            </a:pPr>
            <a:r>
              <a:rPr lang="en" sz="600"/>
              <a:t>Offset</a:t>
            </a:r>
            <a:endParaRPr sz="60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145941" y="311082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Discrete</a:t>
            </a:r>
            <a:endParaRPr sz="1200" dirty="0">
              <a:latin typeface="Chalkboard" panose="03050602040202020205" pitchFamily="66" charset="77"/>
            </a:endParaRPr>
          </a:p>
        </p:txBody>
      </p:sp>
      <p:sp>
        <p:nvSpPr>
          <p:cNvPr id="16" name="Google Shape;119;p26">
            <a:extLst>
              <a:ext uri="{FF2B5EF4-FFF2-40B4-BE49-F238E27FC236}">
                <a16:creationId xmlns:a16="http://schemas.microsoft.com/office/drawing/2014/main" id="{56A8F629-E8AF-9548-8903-0FB06B58A568}"/>
              </a:ext>
            </a:extLst>
          </p:cNvPr>
          <p:cNvSpPr txBox="1"/>
          <p:nvPr/>
        </p:nvSpPr>
        <p:spPr>
          <a:xfrm>
            <a:off x="4404310" y="5853662"/>
            <a:ext cx="4182168"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See also: https://</a:t>
            </a:r>
            <a:r>
              <a:rPr lang="en" sz="1000" dirty="0" err="1"/>
              <a:t>en.wikipedia.org</a:t>
            </a:r>
            <a:r>
              <a:rPr lang="en" sz="1000" dirty="0"/>
              <a:t>/wiki/</a:t>
            </a:r>
            <a:r>
              <a:rPr lang="en" sz="1000" dirty="0" err="1"/>
              <a:t>Discrete_time_and_continuous_time</a:t>
            </a:r>
            <a:endParaRPr sz="10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826741" y="3123545"/>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Continuous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1459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Independent</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8267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Sequential</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1459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Immediately Actionable</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48267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Report Condition</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53166" y="221191"/>
            <a:ext cx="3409238" cy="461665"/>
          </a:xfrm>
          <a:prstGeom prst="rect">
            <a:avLst/>
          </a:prstGeom>
          <a:noFill/>
        </p:spPr>
        <p:txBody>
          <a:bodyPr wrap="square" rtlCol="0">
            <a:spAutoFit/>
          </a:bodyPr>
          <a:lstStyle/>
          <a:p>
            <a:pPr algn="ctr"/>
            <a:r>
              <a:rPr lang="en-US" sz="2400" b="1" dirty="0" err="1">
                <a:latin typeface="Chalkboard" panose="03050602040202020205" pitchFamily="66" charset="77"/>
              </a:rPr>
              <a:t>Eventing</a:t>
            </a:r>
            <a:r>
              <a:rPr lang="en-US" sz="2400" b="1" dirty="0">
                <a:latin typeface="Chalkboard" panose="03050602040202020205" pitchFamily="66" charset="77"/>
              </a:rPr>
              <a:t> Types</a:t>
            </a:r>
          </a:p>
        </p:txBody>
      </p:sp>
      <p:sp>
        <p:nvSpPr>
          <p:cNvPr id="2" name="Google Shape;123;p26">
            <a:extLst>
              <a:ext uri="{FF2B5EF4-FFF2-40B4-BE49-F238E27FC236}">
                <a16:creationId xmlns:a16="http://schemas.microsoft.com/office/drawing/2014/main" id="{61B605EE-6909-3154-E766-B2B4078D5090}"/>
              </a:ext>
            </a:extLst>
          </p:cNvPr>
          <p:cNvSpPr txBox="1"/>
          <p:nvPr/>
        </p:nvSpPr>
        <p:spPr>
          <a:xfrm>
            <a:off x="2145941" y="486020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3" name="Google Shape;123;p26">
            <a:extLst>
              <a:ext uri="{FF2B5EF4-FFF2-40B4-BE49-F238E27FC236}">
                <a16:creationId xmlns:a16="http://schemas.microsoft.com/office/drawing/2014/main" id="{72408470-08AE-C5B9-724A-9824A0FD3803}"/>
              </a:ext>
            </a:extLst>
          </p:cNvPr>
          <p:cNvSpPr txBox="1"/>
          <p:nvPr/>
        </p:nvSpPr>
        <p:spPr>
          <a:xfrm>
            <a:off x="4826741" y="4841765"/>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Monolog</a:t>
            </a:r>
            <a:endParaRPr sz="1200" dirty="0">
              <a:latin typeface="Chalkboard" panose="03050602040202020205" pitchFamily="66" charset="77"/>
            </a:endParaRPr>
          </a:p>
        </p:txBody>
      </p:sp>
    </p:spTree>
    <p:extLst>
      <p:ext uri="{BB962C8B-B14F-4D97-AF65-F5344CB8AC3E}">
        <p14:creationId xmlns:p14="http://schemas.microsoft.com/office/powerpoint/2010/main" val="72598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9E6F6-259D-0249-8796-8B454DE163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0932EB-BFDF-8772-2491-B7801EBDF47D}"/>
              </a:ext>
            </a:extLst>
          </p:cNvPr>
          <p:cNvSpPr>
            <a:spLocks noGrp="1"/>
          </p:cNvSpPr>
          <p:nvPr>
            <p:ph type="sldNum" sz="quarter" idx="12"/>
          </p:nvPr>
        </p:nvSpPr>
        <p:spPr/>
        <p:txBody>
          <a:bodyPr/>
          <a:lstStyle/>
          <a:p>
            <a:fld id="{867D4A06-35AE-BD4A-84A9-613A26F3D41D}" type="slidenum">
              <a:rPr lang="en-US" smtClean="0"/>
              <a:pPr/>
              <a:t>43</a:t>
            </a:fld>
            <a:endParaRPr lang="en-US"/>
          </a:p>
        </p:txBody>
      </p:sp>
      <p:sp>
        <p:nvSpPr>
          <p:cNvPr id="5" name="Google Shape;106;p26">
            <a:extLst>
              <a:ext uri="{FF2B5EF4-FFF2-40B4-BE49-F238E27FC236}">
                <a16:creationId xmlns:a16="http://schemas.microsoft.com/office/drawing/2014/main" id="{A0C89C57-72B0-4829-C353-CFC7EAE3C89D}"/>
              </a:ext>
            </a:extLst>
          </p:cNvPr>
          <p:cNvSpPr txBox="1"/>
          <p:nvPr/>
        </p:nvSpPr>
        <p:spPr>
          <a:xfrm>
            <a:off x="2904208" y="1999339"/>
            <a:ext cx="1515392"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Chalkboard" panose="03050602040202020205" pitchFamily="66" charset="77"/>
                <a:ea typeface="Inter Medium"/>
                <a:cs typeface="Inter Medium"/>
                <a:sym typeface="Inter Medium"/>
              </a:rPr>
              <a:t>Messaging</a:t>
            </a:r>
            <a:endParaRPr sz="2400" dirty="0">
              <a:solidFill>
                <a:srgbClr val="FF8000"/>
              </a:solidFill>
              <a:latin typeface="Chalkboard" panose="03050602040202020205" pitchFamily="66" charset="77"/>
              <a:ea typeface="Inter Medium"/>
              <a:cs typeface="Inter Medium"/>
              <a:sym typeface="Inter Medium"/>
            </a:endParaRPr>
          </a:p>
        </p:txBody>
      </p:sp>
      <p:sp>
        <p:nvSpPr>
          <p:cNvPr id="6" name="Google Shape;109;p26">
            <a:extLst>
              <a:ext uri="{FF2B5EF4-FFF2-40B4-BE49-F238E27FC236}">
                <a16:creationId xmlns:a16="http://schemas.microsoft.com/office/drawing/2014/main" id="{74DA9A7F-F987-F898-7A9B-7A8104416D82}"/>
              </a:ext>
            </a:extLst>
          </p:cNvPr>
          <p:cNvSpPr txBox="1"/>
          <p:nvPr/>
        </p:nvSpPr>
        <p:spPr>
          <a:xfrm>
            <a:off x="4906693" y="1999339"/>
            <a:ext cx="1333240"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Chalkboard" panose="03050602040202020205" pitchFamily="66" charset="77"/>
                <a:ea typeface="Inter Medium"/>
                <a:cs typeface="Inter Medium"/>
                <a:sym typeface="Inter Medium"/>
              </a:rPr>
              <a:t>Eventing</a:t>
            </a:r>
            <a:endParaRPr sz="2400" dirty="0">
              <a:solidFill>
                <a:srgbClr val="FF8000"/>
              </a:solidFill>
              <a:latin typeface="Chalkboard" panose="03050602040202020205" pitchFamily="66" charset="77"/>
              <a:ea typeface="Inter Medium"/>
              <a:cs typeface="Inter Medium"/>
              <a:sym typeface="Inter Medium"/>
            </a:endParaRPr>
          </a:p>
        </p:txBody>
      </p:sp>
      <p:sp>
        <p:nvSpPr>
          <p:cNvPr id="7" name="Google Shape;110;p26">
            <a:extLst>
              <a:ext uri="{FF2B5EF4-FFF2-40B4-BE49-F238E27FC236}">
                <a16:creationId xmlns:a16="http://schemas.microsoft.com/office/drawing/2014/main" id="{27DD074C-42F6-C363-741A-881892A0D4F9}"/>
              </a:ext>
            </a:extLst>
          </p:cNvPr>
          <p:cNvSpPr txBox="1"/>
          <p:nvPr/>
        </p:nvSpPr>
        <p:spPr>
          <a:xfrm>
            <a:off x="3215608" y="5714998"/>
            <a:ext cx="5791435" cy="292366"/>
          </a:xfrm>
          <a:prstGeom prst="rect">
            <a:avLst/>
          </a:prstGeom>
          <a:noFill/>
          <a:ln>
            <a:noFill/>
          </a:ln>
        </p:spPr>
        <p:txBody>
          <a:bodyPr spcFirstLastPara="1" wrap="square" lIns="68569" tIns="68569" rIns="68569" bIns="68569" anchor="t" anchorCtr="0">
            <a:spAutoFit/>
          </a:bodyPr>
          <a:lstStyle/>
          <a:p>
            <a:r>
              <a:rPr lang="en" sz="1000" dirty="0"/>
              <a:t>See Gregor </a:t>
            </a:r>
            <a:r>
              <a:rPr lang="en" sz="1000" dirty="0" err="1"/>
              <a:t>Hohpe</a:t>
            </a:r>
            <a:r>
              <a:rPr lang="en" sz="1000" dirty="0"/>
              <a:t>: </a:t>
            </a:r>
            <a:r>
              <a:rPr lang="en-GB" sz="1000" dirty="0"/>
              <a:t>https://</a:t>
            </a:r>
            <a:r>
              <a:rPr lang="en-GB" sz="1000" dirty="0" err="1"/>
              <a:t>www.enterpriseintegrationpatterns.com</a:t>
            </a:r>
            <a:r>
              <a:rPr lang="en-GB" sz="1000" dirty="0"/>
              <a:t>/patterns/messaging/</a:t>
            </a:r>
            <a:r>
              <a:rPr lang="en-GB" sz="1000" dirty="0" err="1"/>
              <a:t>Message.html</a:t>
            </a:r>
            <a:endParaRPr sz="1000" dirty="0"/>
          </a:p>
        </p:txBody>
      </p:sp>
      <p:sp>
        <p:nvSpPr>
          <p:cNvPr id="15" name="Google Shape;118;p26">
            <a:extLst>
              <a:ext uri="{FF2B5EF4-FFF2-40B4-BE49-F238E27FC236}">
                <a16:creationId xmlns:a16="http://schemas.microsoft.com/office/drawing/2014/main" id="{61CE4188-1FAB-B854-1453-D868F5B93E6E}"/>
              </a:ext>
            </a:extLst>
          </p:cNvPr>
          <p:cNvSpPr txBox="1"/>
          <p:nvPr/>
        </p:nvSpPr>
        <p:spPr>
          <a:xfrm>
            <a:off x="2904208" y="2578552"/>
            <a:ext cx="116995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Command</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0230AED9-1672-FADE-C109-1EDB0BC44FEF}"/>
              </a:ext>
            </a:extLst>
          </p:cNvPr>
          <p:cNvSpPr txBox="1"/>
          <p:nvPr/>
        </p:nvSpPr>
        <p:spPr>
          <a:xfrm>
            <a:off x="4914808" y="2575322"/>
            <a:ext cx="19939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Event (Notification)</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7ECE0A8C-879F-3275-2838-C802DDB03654}"/>
              </a:ext>
            </a:extLst>
          </p:cNvPr>
          <p:cNvSpPr txBox="1"/>
          <p:nvPr/>
        </p:nvSpPr>
        <p:spPr>
          <a:xfrm>
            <a:off x="4906693" y="3160295"/>
            <a:ext cx="10795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Document</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2C102A98-BDC7-2612-DA75-95C9E7DE374C}"/>
              </a:ext>
            </a:extLst>
          </p:cNvPr>
          <p:cNvSpPr txBox="1"/>
          <p:nvPr/>
        </p:nvSpPr>
        <p:spPr>
          <a:xfrm>
            <a:off x="135467" y="243015"/>
            <a:ext cx="2556929" cy="461665"/>
          </a:xfrm>
          <a:prstGeom prst="rect">
            <a:avLst/>
          </a:prstGeom>
          <a:noFill/>
        </p:spPr>
        <p:txBody>
          <a:bodyPr wrap="square" rtlCol="0">
            <a:spAutoFit/>
          </a:bodyPr>
          <a:lstStyle/>
          <a:p>
            <a:pPr algn="ctr"/>
            <a:r>
              <a:rPr lang="en-US" sz="2400" b="1" dirty="0">
                <a:latin typeface="Chalkboard" panose="03050602040202020205" pitchFamily="66" charset="77"/>
              </a:rPr>
              <a:t>Message Types</a:t>
            </a:r>
          </a:p>
        </p:txBody>
      </p:sp>
    </p:spTree>
    <p:extLst>
      <p:ext uri="{BB962C8B-B14F-4D97-AF65-F5344CB8AC3E}">
        <p14:creationId xmlns:p14="http://schemas.microsoft.com/office/powerpoint/2010/main" val="382985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668E9-B581-9AD6-6CA1-3AF8DD1D9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09946-047A-3239-24A3-D3E36E79BDF0}"/>
              </a:ext>
            </a:extLst>
          </p:cNvPr>
          <p:cNvSpPr>
            <a:spLocks noGrp="1"/>
          </p:cNvSpPr>
          <p:nvPr>
            <p:ph type="title"/>
          </p:nvPr>
        </p:nvSpPr>
        <p:spPr>
          <a:xfrm>
            <a:off x="166413" y="289932"/>
            <a:ext cx="2709333" cy="343429"/>
          </a:xfrm>
        </p:spPr>
        <p:txBody>
          <a:bodyPr>
            <a:normAutofit fontScale="90000"/>
          </a:bodyPr>
          <a:lstStyle/>
          <a:p>
            <a:pPr algn="l"/>
            <a:r>
              <a:rPr lang="en-US" sz="2400" dirty="0">
                <a:latin typeface="Chalkboard" panose="03050602040202020205" pitchFamily="66" charset="77"/>
              </a:rPr>
              <a:t>Command Message</a:t>
            </a:r>
          </a:p>
        </p:txBody>
      </p:sp>
      <p:sp>
        <p:nvSpPr>
          <p:cNvPr id="3" name="Content Placeholder 2">
            <a:extLst>
              <a:ext uri="{FF2B5EF4-FFF2-40B4-BE49-F238E27FC236}">
                <a16:creationId xmlns:a16="http://schemas.microsoft.com/office/drawing/2014/main" id="{533BFBC2-275A-FD28-9A24-4C7FCD14B2CE}"/>
              </a:ext>
            </a:extLst>
          </p:cNvPr>
          <p:cNvSpPr>
            <a:spLocks noGrp="1"/>
          </p:cNvSpPr>
          <p:nvPr>
            <p:ph idx="1"/>
          </p:nvPr>
        </p:nvSpPr>
        <p:spPr>
          <a:xfrm>
            <a:off x="491212" y="900559"/>
            <a:ext cx="8302880" cy="449847"/>
          </a:xfrm>
        </p:spPr>
        <p:txBody>
          <a:bodyPr>
            <a:normAutofit/>
          </a:bodyPr>
          <a:lstStyle/>
          <a:p>
            <a:pPr marL="0" indent="0" algn="ctr">
              <a:buNone/>
            </a:pPr>
            <a:r>
              <a:rPr lang="en-US" sz="1800" dirty="0">
                <a:latin typeface="Chalkboard" panose="03050602040202020205" pitchFamily="66" charset="77"/>
              </a:rPr>
              <a:t>Use a Command Message to reliably invoke a procedure in another application</a:t>
            </a:r>
          </a:p>
        </p:txBody>
      </p:sp>
      <p:sp>
        <p:nvSpPr>
          <p:cNvPr id="4" name="Slide Number Placeholder 3">
            <a:extLst>
              <a:ext uri="{FF2B5EF4-FFF2-40B4-BE49-F238E27FC236}">
                <a16:creationId xmlns:a16="http://schemas.microsoft.com/office/drawing/2014/main" id="{B6C03DBE-1BBB-7139-0138-C7AB80D37A1E}"/>
              </a:ext>
            </a:extLst>
          </p:cNvPr>
          <p:cNvSpPr>
            <a:spLocks noGrp="1"/>
          </p:cNvSpPr>
          <p:nvPr>
            <p:ph type="sldNum" sz="quarter" idx="12"/>
          </p:nvPr>
        </p:nvSpPr>
        <p:spPr>
          <a:xfrm>
            <a:off x="6723920" y="6365748"/>
            <a:ext cx="2133600" cy="365125"/>
          </a:xfrm>
        </p:spPr>
        <p:txBody>
          <a:bodyPr/>
          <a:lstStyle/>
          <a:p>
            <a:fld id="{867D4A06-35AE-BD4A-84A9-613A26F3D41D}" type="slidenum">
              <a:rPr lang="en-US" smtClean="0"/>
              <a:pPr/>
              <a:t>44</a:t>
            </a:fld>
            <a:endParaRPr lang="en-US"/>
          </a:p>
        </p:txBody>
      </p:sp>
      <p:sp>
        <p:nvSpPr>
          <p:cNvPr id="5" name="Content Placeholder 2">
            <a:extLst>
              <a:ext uri="{FF2B5EF4-FFF2-40B4-BE49-F238E27FC236}">
                <a16:creationId xmlns:a16="http://schemas.microsoft.com/office/drawing/2014/main" id="{645AD5DD-0CDA-7EF0-86F2-41302273F4A6}"/>
              </a:ext>
            </a:extLst>
          </p:cNvPr>
          <p:cNvSpPr txBox="1">
            <a:spLocks/>
          </p:cNvSpPr>
          <p:nvPr/>
        </p:nvSpPr>
        <p:spPr>
          <a:xfrm>
            <a:off x="491212" y="1350406"/>
            <a:ext cx="8040414" cy="100041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latin typeface="Chalkboard" panose="03050602040202020205" pitchFamily="66" charset="77"/>
              </a:rPr>
              <a:t>Uses the well-established pattern for encapsulating a request as an object. The Command pattern [</a:t>
            </a:r>
            <a:r>
              <a:rPr lang="en-US" sz="1800" dirty="0" err="1">
                <a:latin typeface="Chalkboard" panose="03050602040202020205" pitchFamily="66" charset="77"/>
              </a:rPr>
              <a:t>GoF</a:t>
            </a:r>
            <a:r>
              <a:rPr lang="en-US" sz="1800" dirty="0">
                <a:latin typeface="Chalkboard" panose="03050602040202020205" pitchFamily="66" charset="77"/>
              </a:rPr>
              <a:t>] turns a request into an object that can be stored and passed around.</a:t>
            </a:r>
          </a:p>
        </p:txBody>
      </p:sp>
      <p:sp>
        <p:nvSpPr>
          <p:cNvPr id="6" name="Title 1">
            <a:extLst>
              <a:ext uri="{FF2B5EF4-FFF2-40B4-BE49-F238E27FC236}">
                <a16:creationId xmlns:a16="http://schemas.microsoft.com/office/drawing/2014/main" id="{232EA93D-A194-7AE9-8538-FD9B94635E00}"/>
              </a:ext>
            </a:extLst>
          </p:cNvPr>
          <p:cNvSpPr txBox="1">
            <a:spLocks/>
          </p:cNvSpPr>
          <p:nvPr/>
        </p:nvSpPr>
        <p:spPr>
          <a:xfrm>
            <a:off x="137218" y="2493569"/>
            <a:ext cx="2692400" cy="3651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Chalkboard" panose="03050602040202020205" pitchFamily="66" charset="77"/>
              </a:rPr>
              <a:t>Document Message</a:t>
            </a:r>
          </a:p>
        </p:txBody>
      </p:sp>
      <p:sp>
        <p:nvSpPr>
          <p:cNvPr id="7" name="Rectangle 6">
            <a:extLst>
              <a:ext uri="{FF2B5EF4-FFF2-40B4-BE49-F238E27FC236}">
                <a16:creationId xmlns:a16="http://schemas.microsoft.com/office/drawing/2014/main" id="{4F2DBB37-ABB8-6354-2A21-35BB49432FBB}"/>
              </a:ext>
            </a:extLst>
          </p:cNvPr>
          <p:cNvSpPr/>
          <p:nvPr/>
        </p:nvSpPr>
        <p:spPr>
          <a:xfrm>
            <a:off x="491212" y="2999042"/>
            <a:ext cx="8869564" cy="646331"/>
          </a:xfrm>
          <a:prstGeom prst="rect">
            <a:avLst/>
          </a:prstGeom>
        </p:spPr>
        <p:txBody>
          <a:bodyPr wrap="square">
            <a:spAutoFit/>
          </a:bodyPr>
          <a:lstStyle/>
          <a:p>
            <a:r>
              <a:rPr lang="en-US" dirty="0">
                <a:latin typeface="Chalkboard" panose="03050602040202020205" pitchFamily="66" charset="77"/>
              </a:rPr>
              <a:t>Use a Document Message to reliably transfer a data structure between applications.</a:t>
            </a:r>
          </a:p>
        </p:txBody>
      </p:sp>
      <p:sp>
        <p:nvSpPr>
          <p:cNvPr id="8" name="Rectangle 7">
            <a:extLst>
              <a:ext uri="{FF2B5EF4-FFF2-40B4-BE49-F238E27FC236}">
                <a16:creationId xmlns:a16="http://schemas.microsoft.com/office/drawing/2014/main" id="{0796A909-515B-AB8E-0847-BCB05B894911}"/>
              </a:ext>
            </a:extLst>
          </p:cNvPr>
          <p:cNvSpPr/>
          <p:nvPr/>
        </p:nvSpPr>
        <p:spPr>
          <a:xfrm>
            <a:off x="491212" y="3836510"/>
            <a:ext cx="6642831" cy="369332"/>
          </a:xfrm>
          <a:prstGeom prst="rect">
            <a:avLst/>
          </a:prstGeom>
        </p:spPr>
        <p:txBody>
          <a:bodyPr wrap="square">
            <a:spAutoFit/>
          </a:bodyPr>
          <a:lstStyle/>
          <a:p>
            <a:r>
              <a:rPr lang="en-US" dirty="0">
                <a:latin typeface="Chalkboard" panose="03050602040202020205" pitchFamily="66" charset="77"/>
              </a:rPr>
              <a:t>The receiver decides what, if anything, to do with the data</a:t>
            </a:r>
          </a:p>
        </p:txBody>
      </p:sp>
      <p:sp>
        <p:nvSpPr>
          <p:cNvPr id="9" name="Title 1">
            <a:extLst>
              <a:ext uri="{FF2B5EF4-FFF2-40B4-BE49-F238E27FC236}">
                <a16:creationId xmlns:a16="http://schemas.microsoft.com/office/drawing/2014/main" id="{C8A9C51A-2D5B-5142-6CF3-AB4BC6A375CF}"/>
              </a:ext>
            </a:extLst>
          </p:cNvPr>
          <p:cNvSpPr txBox="1">
            <a:spLocks/>
          </p:cNvSpPr>
          <p:nvPr/>
        </p:nvSpPr>
        <p:spPr>
          <a:xfrm>
            <a:off x="166413" y="4349235"/>
            <a:ext cx="2345267" cy="487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Chalkboard" panose="03050602040202020205" pitchFamily="66" charset="77"/>
              </a:rPr>
              <a:t>Event Message</a:t>
            </a:r>
          </a:p>
        </p:txBody>
      </p:sp>
      <p:sp>
        <p:nvSpPr>
          <p:cNvPr id="10" name="Rectangle 9">
            <a:extLst>
              <a:ext uri="{FF2B5EF4-FFF2-40B4-BE49-F238E27FC236}">
                <a16:creationId xmlns:a16="http://schemas.microsoft.com/office/drawing/2014/main" id="{A462D88D-C52E-087A-EDC6-C6B385B4364A}"/>
              </a:ext>
            </a:extLst>
          </p:cNvPr>
          <p:cNvSpPr/>
          <p:nvPr/>
        </p:nvSpPr>
        <p:spPr>
          <a:xfrm>
            <a:off x="441653" y="4970843"/>
            <a:ext cx="8260693" cy="646331"/>
          </a:xfrm>
          <a:prstGeom prst="rect">
            <a:avLst/>
          </a:prstGeom>
        </p:spPr>
        <p:txBody>
          <a:bodyPr wrap="square">
            <a:spAutoFit/>
          </a:bodyPr>
          <a:lstStyle/>
          <a:p>
            <a:r>
              <a:rPr lang="en-US" dirty="0">
                <a:latin typeface="Chalkboard" panose="03050602040202020205" pitchFamily="66" charset="77"/>
              </a:rPr>
              <a:t>Use an Event Message for reliable, asynchronous event notification between applications.</a:t>
            </a:r>
          </a:p>
        </p:txBody>
      </p:sp>
      <p:sp>
        <p:nvSpPr>
          <p:cNvPr id="11" name="Rectangle 10">
            <a:extLst>
              <a:ext uri="{FF2B5EF4-FFF2-40B4-BE49-F238E27FC236}">
                <a16:creationId xmlns:a16="http://schemas.microsoft.com/office/drawing/2014/main" id="{A6263586-3DE1-E4A5-769C-75DEDCA82E9D}"/>
              </a:ext>
            </a:extLst>
          </p:cNvPr>
          <p:cNvSpPr/>
          <p:nvPr/>
        </p:nvSpPr>
        <p:spPr>
          <a:xfrm>
            <a:off x="441653" y="5838252"/>
            <a:ext cx="8407400" cy="646331"/>
          </a:xfrm>
          <a:prstGeom prst="rect">
            <a:avLst/>
          </a:prstGeom>
        </p:spPr>
        <p:txBody>
          <a:bodyPr wrap="square">
            <a:spAutoFit/>
          </a:bodyPr>
          <a:lstStyle/>
          <a:p>
            <a:r>
              <a:rPr lang="en-US" dirty="0">
                <a:latin typeface="Chalkboard" panose="03050602040202020205" pitchFamily="66" charset="77"/>
              </a:rPr>
              <a:t>The difference between an Event Message and a Document Message is a matter of timing and content. An event’s contents are typically less important.</a:t>
            </a:r>
          </a:p>
        </p:txBody>
      </p:sp>
    </p:spTree>
    <p:extLst>
      <p:ext uri="{BB962C8B-B14F-4D97-AF65-F5344CB8AC3E}">
        <p14:creationId xmlns:p14="http://schemas.microsoft.com/office/powerpoint/2010/main" val="314854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P spid="10"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037468"/>
            <a:ext cx="7772400" cy="1500187"/>
          </a:xfrm>
        </p:spPr>
        <p:txBody>
          <a:bodyPr/>
          <a:lstStyle/>
          <a:p>
            <a:r>
              <a:rPr lang="en-US" dirty="0">
                <a:latin typeface="Chalkboard" panose="03050602040202020205" pitchFamily="66" charset="77"/>
              </a:rPr>
              <a:t>Self-paced material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45</a:t>
            </a:fld>
            <a:endParaRPr lang="en-US" dirty="0"/>
          </a:p>
        </p:txBody>
      </p:sp>
      <p:sp>
        <p:nvSpPr>
          <p:cNvPr id="6" name="Title 5">
            <a:extLst>
              <a:ext uri="{FF2B5EF4-FFF2-40B4-BE49-F238E27FC236}">
                <a16:creationId xmlns:a16="http://schemas.microsoft.com/office/drawing/2014/main" id="{B1ABCA9D-FFA8-C489-2906-EDA56248F462}"/>
              </a:ext>
            </a:extLst>
          </p:cNvPr>
          <p:cNvSpPr>
            <a:spLocks noGrp="1"/>
          </p:cNvSpPr>
          <p:nvPr>
            <p:ph type="title"/>
          </p:nvPr>
        </p:nvSpPr>
        <p:spPr>
          <a:xfrm>
            <a:off x="685800" y="3537655"/>
            <a:ext cx="7772400" cy="1362075"/>
          </a:xfrm>
        </p:spPr>
        <p:txBody>
          <a:bodyPr/>
          <a:lstStyle/>
          <a:p>
            <a:r>
              <a:rPr lang="en-GB" dirty="0">
                <a:latin typeface="Chalkboard" panose="03050602040202020205" pitchFamily="66" charset="77"/>
              </a:rPr>
              <a:t>Exercises</a:t>
            </a:r>
          </a:p>
        </p:txBody>
      </p:sp>
    </p:spTree>
    <p:extLst>
      <p:ext uri="{BB962C8B-B14F-4D97-AF65-F5344CB8AC3E}">
        <p14:creationId xmlns:p14="http://schemas.microsoft.com/office/powerpoint/2010/main" val="562101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46</a:t>
            </a:fld>
            <a:endParaRPr lang="en-US"/>
          </a:p>
        </p:txBody>
      </p:sp>
      <p:sp>
        <p:nvSpPr>
          <p:cNvPr id="5" name="TextBox 4">
            <a:extLst>
              <a:ext uri="{FF2B5EF4-FFF2-40B4-BE49-F238E27FC236}">
                <a16:creationId xmlns:a16="http://schemas.microsoft.com/office/drawing/2014/main" id="{1ED9F3F6-8300-A3AE-A3D9-770EB3997A01}"/>
              </a:ext>
            </a:extLst>
          </p:cNvPr>
          <p:cNvSpPr txBox="1"/>
          <p:nvPr/>
        </p:nvSpPr>
        <p:spPr>
          <a:xfrm>
            <a:off x="671513" y="2065022"/>
            <a:ext cx="5457825" cy="400110"/>
          </a:xfrm>
          <a:prstGeom prst="rect">
            <a:avLst/>
          </a:prstGeom>
          <a:noFill/>
        </p:spPr>
        <p:txBody>
          <a:bodyPr wrap="square" rtlCol="0">
            <a:spAutoFit/>
          </a:bodyPr>
          <a:lstStyle/>
          <a:p>
            <a:r>
              <a:rPr lang="en-GB" sz="2000" dirty="0">
                <a:latin typeface="Chalkboard" panose="03050602040202020205" pitchFamily="66" charset="77"/>
              </a:rPr>
              <a:t>Introduction to Exercises</a:t>
            </a:r>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923330"/>
          </a:xfrm>
          <a:prstGeom prst="rect">
            <a:avLst/>
          </a:prstGeom>
          <a:noFill/>
        </p:spPr>
        <p:txBody>
          <a:bodyPr wrap="square" rtlCol="0">
            <a:spAutoFit/>
          </a:bodyPr>
          <a:lstStyle/>
          <a:p>
            <a:pPr marL="457200" indent="-457200">
              <a:buFont typeface="Arial" panose="020B0604020202020204" pitchFamily="34" charset="0"/>
              <a:buChar char="•"/>
            </a:pPr>
            <a:r>
              <a:rPr lang="en-GB" dirty="0">
                <a:latin typeface="Chalkboard" panose="03050602040202020205" pitchFamily="66" charset="77"/>
              </a:rPr>
              <a:t>Readme</a:t>
            </a:r>
          </a:p>
          <a:p>
            <a:pPr marL="457200" indent="-457200">
              <a:buFont typeface="Arial" panose="020B0604020202020204" pitchFamily="34" charset="0"/>
              <a:buChar char="•"/>
            </a:pPr>
            <a:r>
              <a:rPr lang="en-GB" dirty="0">
                <a:latin typeface="Chalkboard" panose="03050602040202020205" pitchFamily="66" charset="77"/>
              </a:rPr>
              <a:t>Videos</a:t>
            </a:r>
          </a:p>
          <a:p>
            <a:pPr marL="457200" indent="-457200">
              <a:buFont typeface="Arial" panose="020B0604020202020204" pitchFamily="34" charset="0"/>
              <a:buChar char="•"/>
            </a:pPr>
            <a:r>
              <a:rPr lang="en-GB" dirty="0">
                <a:latin typeface="Chalkboard" panose="03050602040202020205" pitchFamily="66" charset="77"/>
              </a:rPr>
              <a:t>Scripts &amp; 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671513" y="3969714"/>
            <a:ext cx="3451860" cy="400110"/>
          </a:xfrm>
          <a:prstGeom prst="rect">
            <a:avLst/>
          </a:prstGeom>
          <a:noFill/>
        </p:spPr>
        <p:txBody>
          <a:bodyPr wrap="square" rtlCol="0">
            <a:spAutoFit/>
          </a:bodyPr>
          <a:lstStyle/>
          <a:p>
            <a:r>
              <a:rPr lang="en-GB" sz="2000" dirty="0">
                <a:latin typeface="Chalkboard" panose="03050602040202020205" pitchFamily="66" charset="77"/>
              </a:rPr>
              <a:t>Introduction to RMQ</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latin typeface="Chalkboard" panose="03050602040202020205" pitchFamily="66" charset="77"/>
              </a:rPr>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3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channels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47</a:t>
            </a:fld>
            <a:endParaRPr lang="en-US"/>
          </a:p>
        </p:txBody>
      </p:sp>
    </p:spTree>
    <p:extLst>
      <p:ext uri="{BB962C8B-B14F-4D97-AF65-F5344CB8AC3E}">
        <p14:creationId xmlns:p14="http://schemas.microsoft.com/office/powerpoint/2010/main" val="1259835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334" y="287505"/>
            <a:ext cx="1464733" cy="504295"/>
          </a:xfrm>
        </p:spPr>
        <p:txBody>
          <a:bodyPr>
            <a:normAutofit/>
          </a:bodyPr>
          <a:lstStyle/>
          <a:p>
            <a:pPr algn="l"/>
            <a:r>
              <a:rPr lang="en-US" sz="2200" dirty="0">
                <a:latin typeface="Chalkboard" panose="03050602040202020205" pitchFamily="66" charset="77"/>
              </a:rPr>
              <a:t>Channels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48</a:t>
            </a:fld>
            <a:endParaRPr lang="en-US"/>
          </a:p>
        </p:txBody>
      </p:sp>
      <p:sp>
        <p:nvSpPr>
          <p:cNvPr id="6" name="Content Placeholder 4"/>
          <p:cNvSpPr txBox="1">
            <a:spLocks/>
          </p:cNvSpPr>
          <p:nvPr/>
        </p:nvSpPr>
        <p:spPr>
          <a:xfrm>
            <a:off x="575734" y="1256328"/>
            <a:ext cx="8229600"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latin typeface="Chalkboard" panose="03050602040202020205" pitchFamily="66" charset="77"/>
              </a:rPr>
              <a:t>A virtual pipe that connects producer and consumer</a:t>
            </a:r>
          </a:p>
        </p:txBody>
      </p:sp>
      <p:sp>
        <p:nvSpPr>
          <p:cNvPr id="7" name="Content Placeholder 4"/>
          <p:cNvSpPr txBox="1">
            <a:spLocks/>
          </p:cNvSpPr>
          <p:nvPr/>
        </p:nvSpPr>
        <p:spPr>
          <a:xfrm>
            <a:off x="575734" y="1930284"/>
            <a:ext cx="6036233" cy="3992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latin typeface="Chalkboard" panose="03050602040202020205" pitchFamily="66" charset="77"/>
              </a:rPr>
              <a:t>Logical Address (Topic or Routing Key)</a:t>
            </a:r>
          </a:p>
        </p:txBody>
      </p:sp>
      <p:sp>
        <p:nvSpPr>
          <p:cNvPr id="8" name="Content Placeholder 4"/>
          <p:cNvSpPr>
            <a:spLocks noGrp="1"/>
          </p:cNvSpPr>
          <p:nvPr>
            <p:ph idx="1"/>
          </p:nvPr>
        </p:nvSpPr>
        <p:spPr>
          <a:xfrm>
            <a:off x="575734" y="3673563"/>
            <a:ext cx="5205545" cy="424782"/>
          </a:xfrm>
        </p:spPr>
        <p:txBody>
          <a:bodyPr>
            <a:noAutofit/>
          </a:bodyPr>
          <a:lstStyle/>
          <a:p>
            <a:pPr marL="0" indent="0">
              <a:buNone/>
            </a:pPr>
            <a:r>
              <a:rPr lang="en-US" sz="1800" dirty="0">
                <a:latin typeface="Chalkboard" panose="03050602040202020205" pitchFamily="66" charset="77"/>
              </a:rPr>
              <a:t>Messaging is a ‘pipe’ not a ‘bucket’. </a:t>
            </a:r>
          </a:p>
        </p:txBody>
      </p:sp>
      <p:sp>
        <p:nvSpPr>
          <p:cNvPr id="9" name="Rectangle 8"/>
          <p:cNvSpPr/>
          <p:nvPr/>
        </p:nvSpPr>
        <p:spPr>
          <a:xfrm>
            <a:off x="575734" y="2478377"/>
            <a:ext cx="1621085" cy="369332"/>
          </a:xfrm>
          <a:prstGeom prst="rect">
            <a:avLst/>
          </a:prstGeom>
        </p:spPr>
        <p:txBody>
          <a:bodyPr wrap="none">
            <a:spAutoFit/>
          </a:bodyPr>
          <a:lstStyle/>
          <a:p>
            <a:r>
              <a:rPr lang="en-US" dirty="0">
                <a:latin typeface="Chalkboard" panose="03050602040202020205" pitchFamily="66" charset="77"/>
              </a:rPr>
              <a:t>Unidirectional</a:t>
            </a:r>
          </a:p>
        </p:txBody>
      </p:sp>
      <p:sp>
        <p:nvSpPr>
          <p:cNvPr id="10" name="Rectangle 9"/>
          <p:cNvSpPr/>
          <p:nvPr/>
        </p:nvSpPr>
        <p:spPr>
          <a:xfrm>
            <a:off x="575734" y="3062080"/>
            <a:ext cx="3374640" cy="369332"/>
          </a:xfrm>
          <a:prstGeom prst="rect">
            <a:avLst/>
          </a:prstGeom>
        </p:spPr>
        <p:txBody>
          <a:bodyPr wrap="square">
            <a:spAutoFit/>
          </a:bodyPr>
          <a:lstStyle/>
          <a:p>
            <a:r>
              <a:rPr lang="en-US" dirty="0">
                <a:latin typeface="Chalkboard" panose="03050602040202020205" pitchFamily="66" charset="77"/>
              </a:rPr>
              <a:t>One-to-One or One-to-Many</a:t>
            </a:r>
          </a:p>
        </p:txBody>
      </p:sp>
    </p:spTree>
    <p:extLst>
      <p:ext uri="{BB962C8B-B14F-4D97-AF65-F5344CB8AC3E}">
        <p14:creationId xmlns:p14="http://schemas.microsoft.com/office/powerpoint/2010/main" val="10159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p:bldP spid="9"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Point-to-Point Channel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49</a:t>
            </a:fld>
            <a:endParaRPr lang="en-US"/>
          </a:p>
        </p:txBody>
      </p:sp>
      <p:pic>
        <p:nvPicPr>
          <p:cNvPr id="1026" name="Picture 2" descr="http://www.enterpriseintegrationpatterns.com/img/PointToPoint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537" y="2522482"/>
            <a:ext cx="5876925" cy="99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60330" y="4473051"/>
            <a:ext cx="6826469"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PointToPointChannel.html</a:t>
            </a:r>
            <a:endParaRPr lang="en-US" sz="1200" dirty="0"/>
          </a:p>
        </p:txBody>
      </p:sp>
    </p:spTree>
    <p:extLst>
      <p:ext uri="{BB962C8B-B14F-4D97-AF65-F5344CB8AC3E}">
        <p14:creationId xmlns:p14="http://schemas.microsoft.com/office/powerpoint/2010/main" val="1606446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Two Conversations</a:t>
            </a:r>
          </a:p>
        </p:txBody>
      </p:sp>
      <p:sp>
        <p:nvSpPr>
          <p:cNvPr id="3" name="Content Placeholder 2"/>
          <p:cNvSpPr>
            <a:spLocks noGrp="1"/>
          </p:cNvSpPr>
          <p:nvPr>
            <p:ph idx="1"/>
          </p:nvPr>
        </p:nvSpPr>
        <p:spPr/>
        <p:txBody>
          <a:bodyPr>
            <a:normAutofit/>
          </a:bodyPr>
          <a:lstStyle/>
          <a:p>
            <a:r>
              <a:rPr lang="en-US" sz="2400" dirty="0">
                <a:latin typeface="Chalkboard" panose="03050602040202020205" pitchFamily="66" charset="77"/>
              </a:rPr>
              <a:t>Conversation Patterns</a:t>
            </a:r>
          </a:p>
          <a:p>
            <a:pPr lvl="1"/>
            <a:r>
              <a:rPr lang="en-US" sz="1800" dirty="0">
                <a:latin typeface="Chalkboard" panose="03050602040202020205" pitchFamily="66" charset="77"/>
              </a:rPr>
              <a:t>Activity and Correlation</a:t>
            </a:r>
          </a:p>
          <a:p>
            <a:pPr lvl="1"/>
            <a:r>
              <a:rPr lang="en-US" sz="1800" dirty="0">
                <a:latin typeface="Chalkboard" panose="03050602040202020205" pitchFamily="66" charset="77"/>
              </a:rPr>
              <a:t>Repair and Clarification</a:t>
            </a:r>
          </a:p>
          <a:p>
            <a:pPr lvl="1"/>
            <a:r>
              <a:rPr lang="en-US" sz="1800" dirty="0">
                <a:latin typeface="Chalkboard" panose="03050602040202020205" pitchFamily="66" charset="77"/>
              </a:rPr>
              <a:t>Reliable Messaging</a:t>
            </a:r>
          </a:p>
          <a:p>
            <a:pPr lvl="1"/>
            <a:r>
              <a:rPr lang="en-US" sz="1800" dirty="0">
                <a:latin typeface="Chalkboard" panose="03050602040202020205" pitchFamily="66" charset="77"/>
              </a:rPr>
              <a:t>Fat and Skinny</a:t>
            </a:r>
          </a:p>
          <a:p>
            <a:pPr lvl="1"/>
            <a:r>
              <a:rPr lang="en-US" sz="1800" dirty="0">
                <a:latin typeface="Chalkboard" panose="03050602040202020205" pitchFamily="66" charset="77"/>
              </a:rPr>
              <a:t>Conversations</a:t>
            </a:r>
          </a:p>
          <a:p>
            <a:r>
              <a:rPr lang="en-US" sz="2400" dirty="0">
                <a:latin typeface="Chalkboard" panose="03050602040202020205" pitchFamily="66" charset="77"/>
              </a:rPr>
              <a:t>Reactive Architectures</a:t>
            </a:r>
          </a:p>
          <a:p>
            <a:pPr lvl="1"/>
            <a:r>
              <a:rPr lang="en-US" sz="1800" dirty="0">
                <a:latin typeface="Chalkboard" panose="03050602040202020205" pitchFamily="66" charset="77"/>
              </a:rPr>
              <a:t>Message Passing</a:t>
            </a:r>
          </a:p>
          <a:p>
            <a:pPr lvl="1"/>
            <a:r>
              <a:rPr lang="en-US" sz="1800" dirty="0">
                <a:latin typeface="Chalkboard" panose="03050602040202020205" pitchFamily="66" charset="77"/>
              </a:rPr>
              <a:t>Paper Based Flows</a:t>
            </a:r>
          </a:p>
          <a:p>
            <a:pPr lvl="1"/>
            <a:r>
              <a:rPr lang="en-US" sz="1800" dirty="0">
                <a:latin typeface="Chalkboard" panose="03050602040202020205" pitchFamily="66" charset="77"/>
              </a:rPr>
              <a:t>Flow Based Programming</a:t>
            </a:r>
          </a:p>
          <a:p>
            <a:r>
              <a:rPr lang="en-US" sz="2400" dirty="0">
                <a:latin typeface="Chalkboard" panose="03050602040202020205" pitchFamily="66" charset="77"/>
              </a:rPr>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084765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halkboard" panose="03050602040202020205" pitchFamily="66" charset="77"/>
              </a:rPr>
              <a:t>Datatype</a:t>
            </a:r>
            <a:r>
              <a:rPr lang="en-US" dirty="0">
                <a:latin typeface="Chalkboard" panose="03050602040202020205" pitchFamily="66" charset="77"/>
              </a:rPr>
              <a:t>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50</a:t>
            </a:fld>
            <a:endParaRPr lang="en-US"/>
          </a:p>
        </p:txBody>
      </p:sp>
      <p:pic>
        <p:nvPicPr>
          <p:cNvPr id="2052" name="Picture 4" descr="http://www.enterpriseintegrationpatterns.com/img/Datatyp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722" y="1734206"/>
            <a:ext cx="5013106" cy="35713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90496" y="5710019"/>
            <a:ext cx="5896304"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DatatypeChannel.html</a:t>
            </a:r>
            <a:endParaRPr lang="en-US" sz="1200" dirty="0"/>
          </a:p>
        </p:txBody>
      </p:sp>
    </p:spTree>
    <p:extLst>
      <p:ext uri="{BB962C8B-B14F-4D97-AF65-F5344CB8AC3E}">
        <p14:creationId xmlns:p14="http://schemas.microsoft.com/office/powerpoint/2010/main" val="3171833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Publish-Subscribe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51</a:t>
            </a:fld>
            <a:endParaRPr lang="en-US"/>
          </a:p>
        </p:txBody>
      </p:sp>
      <p:pic>
        <p:nvPicPr>
          <p:cNvPr id="3074" name="Picture 2" descr="http://www.enterpriseintegrationpatterns.com/img/PublishSubscrib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221" y="1765738"/>
            <a:ext cx="4800600" cy="3143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171004"/>
            <a:ext cx="6400800"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PublishSubscribeChannel.html</a:t>
            </a:r>
            <a:endParaRPr lang="en-US" sz="1200" dirty="0"/>
          </a:p>
        </p:txBody>
      </p:sp>
    </p:spTree>
    <p:extLst>
      <p:ext uri="{BB962C8B-B14F-4D97-AF65-F5344CB8AC3E}">
        <p14:creationId xmlns:p14="http://schemas.microsoft.com/office/powerpoint/2010/main" val="19316467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Dead Letter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52</a:t>
            </a:fld>
            <a:endParaRPr lang="en-US"/>
          </a:p>
        </p:txBody>
      </p:sp>
      <p:pic>
        <p:nvPicPr>
          <p:cNvPr id="5122" name="Picture 2" descr="http://www.enterpriseintegrationpatterns.com/img/DeadLetterChannel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206" y="1923393"/>
            <a:ext cx="5423339" cy="3178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405898"/>
            <a:ext cx="600666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DeadLetterChannel.html</a:t>
            </a:r>
            <a:endParaRPr lang="en-US" sz="1200" dirty="0"/>
          </a:p>
        </p:txBody>
      </p:sp>
    </p:spTree>
    <p:extLst>
      <p:ext uri="{BB962C8B-B14F-4D97-AF65-F5344CB8AC3E}">
        <p14:creationId xmlns:p14="http://schemas.microsoft.com/office/powerpoint/2010/main" val="1547804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Invalid Message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53</a:t>
            </a:fld>
            <a:endParaRPr lang="en-US"/>
          </a:p>
        </p:txBody>
      </p:sp>
      <p:pic>
        <p:nvPicPr>
          <p:cNvPr id="4098" name="Picture 2" descr="http://www.enterpriseintegrationpatterns.com/img/InvalidMessag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990" y="2695903"/>
            <a:ext cx="6304493" cy="11595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82414" y="4644241"/>
            <a:ext cx="709448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InvalidMessageChannel.html</a:t>
            </a:r>
            <a:endParaRPr lang="en-US" sz="1200" dirty="0"/>
          </a:p>
        </p:txBody>
      </p:sp>
    </p:spTree>
    <p:extLst>
      <p:ext uri="{BB962C8B-B14F-4D97-AF65-F5344CB8AC3E}">
        <p14:creationId xmlns:p14="http://schemas.microsoft.com/office/powerpoint/2010/main" val="318319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endpoints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54</a:t>
            </a:fld>
            <a:endParaRPr lang="en-US"/>
          </a:p>
        </p:txBody>
      </p:sp>
    </p:spTree>
    <p:extLst>
      <p:ext uri="{BB962C8B-B14F-4D97-AF65-F5344CB8AC3E}">
        <p14:creationId xmlns:p14="http://schemas.microsoft.com/office/powerpoint/2010/main" val="16906153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Message Endpoint</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55</a:t>
            </a:fld>
            <a:endParaRPr lang="en-US"/>
          </a:p>
        </p:txBody>
      </p:sp>
      <p:pic>
        <p:nvPicPr>
          <p:cNvPr id="7170" name="Picture 2" descr="http://www.enterpriseintegrationpatterns.com/img/MessageEndpoint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476" y="2376952"/>
            <a:ext cx="6246696" cy="16432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29665" y="4979520"/>
            <a:ext cx="589452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MessageEndpoint.html</a:t>
            </a:r>
            <a:endParaRPr lang="en-US" sz="1200" dirty="0"/>
          </a:p>
        </p:txBody>
      </p:sp>
    </p:spTree>
    <p:extLst>
      <p:ext uri="{BB962C8B-B14F-4D97-AF65-F5344CB8AC3E}">
        <p14:creationId xmlns:p14="http://schemas.microsoft.com/office/powerpoint/2010/main" val="12509768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Messaging Gateway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56</a:t>
            </a:fld>
            <a:endParaRPr lang="en-US"/>
          </a:p>
        </p:txBody>
      </p:sp>
      <p:pic>
        <p:nvPicPr>
          <p:cNvPr id="1028" name="Picture 4" descr="http://www.enterpriseintegrationpatterns.com/img/MessagingGateway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3337" y="2398631"/>
            <a:ext cx="5433848" cy="19697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17379" y="5072395"/>
            <a:ext cx="600666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MessagingGateway.html</a:t>
            </a:r>
            <a:endParaRPr lang="en-US" sz="1200" dirty="0"/>
          </a:p>
        </p:txBody>
      </p:sp>
    </p:spTree>
    <p:extLst>
      <p:ext uri="{BB962C8B-B14F-4D97-AF65-F5344CB8AC3E}">
        <p14:creationId xmlns:p14="http://schemas.microsoft.com/office/powerpoint/2010/main" val="4863419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The Message </a:t>
            </a:r>
            <a:r>
              <a:rPr lang="en-US" dirty="0" err="1">
                <a:latin typeface="Chalkboard" panose="03050602040202020205" pitchFamily="66" charset="77"/>
              </a:rPr>
              <a:t>PuMP</a:t>
            </a:r>
            <a:endParaRPr lang="en-US" dirty="0">
              <a:latin typeface="Chalkboard" panose="03050602040202020205" pitchFamily="66" charset="77"/>
            </a:endParaRP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57</a:t>
            </a:fld>
            <a:endParaRPr lang="en-US"/>
          </a:p>
        </p:txBody>
      </p:sp>
    </p:spTree>
    <p:extLst>
      <p:ext uri="{BB962C8B-B14F-4D97-AF65-F5344CB8AC3E}">
        <p14:creationId xmlns:p14="http://schemas.microsoft.com/office/powerpoint/2010/main" val="34541113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07BB14-07BA-2141-8DE9-A3C19D45B97D}"/>
              </a:ext>
            </a:extLst>
          </p:cNvPr>
          <p:cNvSpPr>
            <a:spLocks noGrp="1"/>
          </p:cNvSpPr>
          <p:nvPr>
            <p:ph type="sldNum" sz="quarter" idx="12"/>
          </p:nvPr>
        </p:nvSpPr>
        <p:spPr/>
        <p:txBody>
          <a:bodyPr/>
          <a:lstStyle/>
          <a:p>
            <a:fld id="{867D4A06-35AE-BD4A-84A9-613A26F3D41D}" type="slidenum">
              <a:rPr lang="en-US" smtClean="0"/>
              <a:pPr/>
              <a:t>58</a:t>
            </a:fld>
            <a:endParaRPr lang="en-US"/>
          </a:p>
        </p:txBody>
      </p:sp>
      <p:sp>
        <p:nvSpPr>
          <p:cNvPr id="4" name="Curved Right Arrow 3">
            <a:extLst>
              <a:ext uri="{FF2B5EF4-FFF2-40B4-BE49-F238E27FC236}">
                <a16:creationId xmlns:a16="http://schemas.microsoft.com/office/drawing/2014/main" id="{30D8BA2A-402C-2340-BABD-00C5727EE59D}"/>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an 4">
            <a:extLst>
              <a:ext uri="{FF2B5EF4-FFF2-40B4-BE49-F238E27FC236}">
                <a16:creationId xmlns:a16="http://schemas.microsoft.com/office/drawing/2014/main" id="{357F0CF0-A27F-6241-8262-AA938EDD748D}"/>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B28912BA-8B3A-A344-86D1-BCF1DD299A75}"/>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0C9ED5F-2353-AD44-A001-05E64FC4E166}"/>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9755D80-4515-6241-8760-371B8433EC7D}"/>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56AC3A-CF91-3443-92A0-91444DF8CCFE}"/>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2" name="TextBox 11">
            <a:extLst>
              <a:ext uri="{FF2B5EF4-FFF2-40B4-BE49-F238E27FC236}">
                <a16:creationId xmlns:a16="http://schemas.microsoft.com/office/drawing/2014/main" id="{58A61294-AC3D-E546-B137-4B7503A95D34}"/>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3" name="TextBox 12">
            <a:extLst>
              <a:ext uri="{FF2B5EF4-FFF2-40B4-BE49-F238E27FC236}">
                <a16:creationId xmlns:a16="http://schemas.microsoft.com/office/drawing/2014/main" id="{8B42E523-D26E-E14A-968A-0EC8790CDECF}"/>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4" name="TextBox 13">
            <a:extLst>
              <a:ext uri="{FF2B5EF4-FFF2-40B4-BE49-F238E27FC236}">
                <a16:creationId xmlns:a16="http://schemas.microsoft.com/office/drawing/2014/main" id="{EA8F0A54-201D-7D4C-BAAD-018D93B278F0}"/>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cxnSp>
        <p:nvCxnSpPr>
          <p:cNvPr id="17" name="Straight Arrow Connector 16">
            <a:extLst>
              <a:ext uri="{FF2B5EF4-FFF2-40B4-BE49-F238E27FC236}">
                <a16:creationId xmlns:a16="http://schemas.microsoft.com/office/drawing/2014/main" id="{8DBED088-810B-DE45-9994-1FE314DD0832}"/>
              </a:ext>
            </a:extLst>
          </p:cNvPr>
          <p:cNvCxnSpPr>
            <a:cxnSpLocks/>
          </p:cNvCxnSpPr>
          <p:nvPr/>
        </p:nvCxnSpPr>
        <p:spPr>
          <a:xfrm flipV="1">
            <a:off x="4030578"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8A42174-299A-0348-80DC-7D32386ED8EA}"/>
              </a:ext>
            </a:extLst>
          </p:cNvPr>
          <p:cNvCxnSpPr>
            <a:cxnSpLocks/>
          </p:cNvCxnSpPr>
          <p:nvPr/>
        </p:nvCxnSpPr>
        <p:spPr>
          <a:xfrm flipV="1">
            <a:off x="6170829"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8D7EAFB-A31F-AD42-BA8A-3EDA34BB05E3}"/>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70B746F-860D-874A-8D20-1A80F3C2C8A2}"/>
              </a:ext>
            </a:extLst>
          </p:cNvPr>
          <p:cNvCxnSpPr>
            <a:cxnSpLocks/>
          </p:cNvCxnSpPr>
          <p:nvPr/>
        </p:nvCxnSpPr>
        <p:spPr>
          <a:xfrm flipV="1">
            <a:off x="8031588" y="1786635"/>
            <a:ext cx="0" cy="1185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D621245-1B6D-0345-8E96-B8EB5FC9FBC1}"/>
              </a:ext>
            </a:extLst>
          </p:cNvPr>
          <p:cNvCxnSpPr>
            <a:cxnSpLocks/>
          </p:cNvCxnSpPr>
          <p:nvPr/>
        </p:nvCxnSpPr>
        <p:spPr>
          <a:xfrm flipV="1">
            <a:off x="1651760" y="1828800"/>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an 27">
            <a:extLst>
              <a:ext uri="{FF2B5EF4-FFF2-40B4-BE49-F238E27FC236}">
                <a16:creationId xmlns:a16="http://schemas.microsoft.com/office/drawing/2014/main" id="{A7274231-F4D8-C244-9AA6-2D902ED61B79}"/>
              </a:ext>
            </a:extLst>
          </p:cNvPr>
          <p:cNvSpPr/>
          <p:nvPr/>
        </p:nvSpPr>
        <p:spPr>
          <a:xfrm>
            <a:off x="1472723" y="79828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EF7F893E-0540-8942-A3B6-D091762F58E4}"/>
              </a:ext>
            </a:extLst>
          </p:cNvPr>
          <p:cNvSpPr txBox="1"/>
          <p:nvPr/>
        </p:nvSpPr>
        <p:spPr>
          <a:xfrm>
            <a:off x="1015291" y="1103283"/>
            <a:ext cx="1452698" cy="461665"/>
          </a:xfrm>
          <a:prstGeom prst="rect">
            <a:avLst/>
          </a:prstGeom>
          <a:noFill/>
        </p:spPr>
        <p:txBody>
          <a:bodyPr wrap="square" rtlCol="0">
            <a:spAutoFit/>
          </a:bodyPr>
          <a:lstStyle/>
          <a:p>
            <a:pPr algn="ctr"/>
            <a:r>
              <a:rPr lang="en-US" sz="1200" dirty="0">
                <a:latin typeface="Chalkboard" panose="03050602040202020205" pitchFamily="66" charset="77"/>
              </a:rPr>
              <a:t>Dead Letter Channel</a:t>
            </a:r>
          </a:p>
        </p:txBody>
      </p:sp>
      <p:sp>
        <p:nvSpPr>
          <p:cNvPr id="31" name="TextBox 30">
            <a:extLst>
              <a:ext uri="{FF2B5EF4-FFF2-40B4-BE49-F238E27FC236}">
                <a16:creationId xmlns:a16="http://schemas.microsoft.com/office/drawing/2014/main" id="{A5DBC76B-A31F-A14B-9777-9CB38B8F3AB5}"/>
              </a:ext>
            </a:extLst>
          </p:cNvPr>
          <p:cNvSpPr txBox="1"/>
          <p:nvPr/>
        </p:nvSpPr>
        <p:spPr>
          <a:xfrm>
            <a:off x="818822" y="2346323"/>
            <a:ext cx="1452698" cy="276999"/>
          </a:xfrm>
          <a:prstGeom prst="rect">
            <a:avLst/>
          </a:prstGeom>
          <a:noFill/>
        </p:spPr>
        <p:txBody>
          <a:bodyPr wrap="square" rtlCol="0">
            <a:spAutoFit/>
          </a:bodyPr>
          <a:lstStyle/>
          <a:p>
            <a:pPr algn="ctr"/>
            <a:r>
              <a:rPr lang="en-US" sz="1200" dirty="0">
                <a:latin typeface="Chalkboard" panose="03050602040202020205" pitchFamily="66" charset="77"/>
              </a:rPr>
              <a:t>Failure to deliver</a:t>
            </a:r>
          </a:p>
        </p:txBody>
      </p:sp>
      <p:sp>
        <p:nvSpPr>
          <p:cNvPr id="32" name="Can 31">
            <a:extLst>
              <a:ext uri="{FF2B5EF4-FFF2-40B4-BE49-F238E27FC236}">
                <a16:creationId xmlns:a16="http://schemas.microsoft.com/office/drawing/2014/main" id="{A5517305-5F95-7543-9005-CE6E5C3A3156}"/>
              </a:ext>
            </a:extLst>
          </p:cNvPr>
          <p:cNvSpPr/>
          <p:nvPr/>
        </p:nvSpPr>
        <p:spPr>
          <a:xfrm>
            <a:off x="3857905" y="825114"/>
            <a:ext cx="398178" cy="82534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TextBox 32">
            <a:extLst>
              <a:ext uri="{FF2B5EF4-FFF2-40B4-BE49-F238E27FC236}">
                <a16:creationId xmlns:a16="http://schemas.microsoft.com/office/drawing/2014/main" id="{1BEE41C1-79C4-4342-82EB-03BA544F5E68}"/>
              </a:ext>
            </a:extLst>
          </p:cNvPr>
          <p:cNvSpPr txBox="1"/>
          <p:nvPr/>
        </p:nvSpPr>
        <p:spPr>
          <a:xfrm>
            <a:off x="3400473" y="1130116"/>
            <a:ext cx="1452698" cy="461665"/>
          </a:xfrm>
          <a:prstGeom prst="rect">
            <a:avLst/>
          </a:prstGeom>
          <a:noFill/>
        </p:spPr>
        <p:txBody>
          <a:bodyPr wrap="square" rtlCol="0">
            <a:spAutoFit/>
          </a:bodyPr>
          <a:lstStyle/>
          <a:p>
            <a:pPr algn="ctr"/>
            <a:r>
              <a:rPr lang="en-US" sz="1200" dirty="0">
                <a:latin typeface="Chalkboard" panose="03050602040202020205" pitchFamily="66" charset="77"/>
              </a:rPr>
              <a:t>Invalid Message Channel</a:t>
            </a:r>
          </a:p>
        </p:txBody>
      </p:sp>
      <p:sp>
        <p:nvSpPr>
          <p:cNvPr id="35" name="TextBox 34">
            <a:extLst>
              <a:ext uri="{FF2B5EF4-FFF2-40B4-BE49-F238E27FC236}">
                <a16:creationId xmlns:a16="http://schemas.microsoft.com/office/drawing/2014/main" id="{5C26E76C-FB42-894E-8ACC-C7A9D986811B}"/>
              </a:ext>
            </a:extLst>
          </p:cNvPr>
          <p:cNvSpPr txBox="1"/>
          <p:nvPr/>
        </p:nvSpPr>
        <p:spPr>
          <a:xfrm>
            <a:off x="3318445" y="2207823"/>
            <a:ext cx="1452698" cy="461665"/>
          </a:xfrm>
          <a:prstGeom prst="rect">
            <a:avLst/>
          </a:prstGeom>
          <a:noFill/>
        </p:spPr>
        <p:txBody>
          <a:bodyPr wrap="square" rtlCol="0">
            <a:spAutoFit/>
          </a:bodyPr>
          <a:lstStyle/>
          <a:p>
            <a:pPr algn="ctr"/>
            <a:r>
              <a:rPr lang="en-US" sz="1200" dirty="0">
                <a:latin typeface="Chalkboard" panose="03050602040202020205" pitchFamily="66" charset="77"/>
              </a:rPr>
              <a:t>Failure to understand</a:t>
            </a:r>
          </a:p>
        </p:txBody>
      </p:sp>
      <p:sp>
        <p:nvSpPr>
          <p:cNvPr id="37" name="TextBox 36">
            <a:extLst>
              <a:ext uri="{FF2B5EF4-FFF2-40B4-BE49-F238E27FC236}">
                <a16:creationId xmlns:a16="http://schemas.microsoft.com/office/drawing/2014/main" id="{E157E3FD-476D-A346-A027-D8A2D7C60FBD}"/>
              </a:ext>
            </a:extLst>
          </p:cNvPr>
          <p:cNvSpPr txBox="1"/>
          <p:nvPr/>
        </p:nvSpPr>
        <p:spPr>
          <a:xfrm>
            <a:off x="5459214" y="2211307"/>
            <a:ext cx="1452698" cy="276999"/>
          </a:xfrm>
          <a:prstGeom prst="rect">
            <a:avLst/>
          </a:prstGeom>
          <a:noFill/>
        </p:spPr>
        <p:txBody>
          <a:bodyPr wrap="square" rtlCol="0">
            <a:spAutoFit/>
          </a:bodyPr>
          <a:lstStyle/>
          <a:p>
            <a:pPr algn="ctr"/>
            <a:r>
              <a:rPr lang="en-US" sz="1200" dirty="0">
                <a:latin typeface="Chalkboard" panose="03050602040202020205" pitchFamily="66" charset="77"/>
              </a:rPr>
              <a:t>Unexpected</a:t>
            </a:r>
          </a:p>
        </p:txBody>
      </p:sp>
      <p:sp>
        <p:nvSpPr>
          <p:cNvPr id="38" name="Folded Corner 37">
            <a:extLst>
              <a:ext uri="{FF2B5EF4-FFF2-40B4-BE49-F238E27FC236}">
                <a16:creationId xmlns:a16="http://schemas.microsoft.com/office/drawing/2014/main" id="{FAF8D2B2-5217-E943-91A1-EDDE5A4F29E8}"/>
              </a:ext>
            </a:extLst>
          </p:cNvPr>
          <p:cNvSpPr/>
          <p:nvPr/>
        </p:nvSpPr>
        <p:spPr>
          <a:xfrm>
            <a:off x="5801860" y="785670"/>
            <a:ext cx="721894" cy="766667"/>
          </a:xfrm>
          <a:prstGeom prst="foldedCorner">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F615154-6A68-3B40-9C21-69C885FFEEF5}"/>
              </a:ext>
            </a:extLst>
          </p:cNvPr>
          <p:cNvSpPr txBox="1"/>
          <p:nvPr/>
        </p:nvSpPr>
        <p:spPr>
          <a:xfrm>
            <a:off x="5459214" y="991616"/>
            <a:ext cx="1452698" cy="276999"/>
          </a:xfrm>
          <a:prstGeom prst="rect">
            <a:avLst/>
          </a:prstGeom>
          <a:noFill/>
        </p:spPr>
        <p:txBody>
          <a:bodyPr wrap="square" rtlCol="0">
            <a:spAutoFit/>
          </a:bodyPr>
          <a:lstStyle/>
          <a:p>
            <a:pPr algn="ctr"/>
            <a:r>
              <a:rPr lang="en-US" sz="1200" dirty="0">
                <a:latin typeface="Chalkboard" panose="03050602040202020205" pitchFamily="66" charset="77"/>
              </a:rPr>
              <a:t>Error Log</a:t>
            </a:r>
          </a:p>
        </p:txBody>
      </p:sp>
      <p:sp>
        <p:nvSpPr>
          <p:cNvPr id="41" name="TextBox 40">
            <a:extLst>
              <a:ext uri="{FF2B5EF4-FFF2-40B4-BE49-F238E27FC236}">
                <a16:creationId xmlns:a16="http://schemas.microsoft.com/office/drawing/2014/main" id="{82C402EB-648A-CD48-B39E-6D8434A4B7F6}"/>
              </a:ext>
            </a:extLst>
          </p:cNvPr>
          <p:cNvSpPr txBox="1"/>
          <p:nvPr/>
        </p:nvSpPr>
        <p:spPr>
          <a:xfrm>
            <a:off x="7330864" y="2180583"/>
            <a:ext cx="1452698" cy="461665"/>
          </a:xfrm>
          <a:prstGeom prst="rect">
            <a:avLst/>
          </a:prstGeom>
          <a:noFill/>
        </p:spPr>
        <p:txBody>
          <a:bodyPr wrap="square" rtlCol="0">
            <a:spAutoFit/>
          </a:bodyPr>
          <a:lstStyle/>
          <a:p>
            <a:pPr algn="ctr"/>
            <a:r>
              <a:rPr lang="en-US" sz="1200" dirty="0">
                <a:latin typeface="Chalkboard" panose="03050602040202020205" pitchFamily="66" charset="77"/>
              </a:rPr>
              <a:t>Unrecoverable</a:t>
            </a:r>
          </a:p>
          <a:p>
            <a:pPr algn="ctr"/>
            <a:r>
              <a:rPr lang="en-US" sz="1200" dirty="0">
                <a:latin typeface="Chalkboard" panose="03050602040202020205" pitchFamily="66" charset="77"/>
              </a:rPr>
              <a:t>Exception</a:t>
            </a:r>
          </a:p>
        </p:txBody>
      </p:sp>
      <p:sp>
        <p:nvSpPr>
          <p:cNvPr id="42" name="Folded Corner 41">
            <a:extLst>
              <a:ext uri="{FF2B5EF4-FFF2-40B4-BE49-F238E27FC236}">
                <a16:creationId xmlns:a16="http://schemas.microsoft.com/office/drawing/2014/main" id="{67827F56-EA31-F24A-8EE1-6D94D336AAE1}"/>
              </a:ext>
            </a:extLst>
          </p:cNvPr>
          <p:cNvSpPr/>
          <p:nvPr/>
        </p:nvSpPr>
        <p:spPr>
          <a:xfrm>
            <a:off x="7767762" y="804126"/>
            <a:ext cx="721894" cy="766667"/>
          </a:xfrm>
          <a:prstGeom prst="foldedCorner">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0C4C0F0-A518-FF49-ACC8-EBFEA6275013}"/>
              </a:ext>
            </a:extLst>
          </p:cNvPr>
          <p:cNvSpPr txBox="1"/>
          <p:nvPr/>
        </p:nvSpPr>
        <p:spPr>
          <a:xfrm>
            <a:off x="7402360" y="1054094"/>
            <a:ext cx="1452698" cy="276999"/>
          </a:xfrm>
          <a:prstGeom prst="rect">
            <a:avLst/>
          </a:prstGeom>
          <a:noFill/>
        </p:spPr>
        <p:txBody>
          <a:bodyPr wrap="square" rtlCol="0">
            <a:spAutoFit/>
          </a:bodyPr>
          <a:lstStyle/>
          <a:p>
            <a:pPr algn="ctr"/>
            <a:r>
              <a:rPr lang="en-US" sz="1200" dirty="0">
                <a:solidFill>
                  <a:schemeClr val="bg1"/>
                </a:solidFill>
                <a:latin typeface="Chalkboard" panose="03050602040202020205" pitchFamily="66" charset="77"/>
              </a:rPr>
              <a:t>Error Log</a:t>
            </a:r>
          </a:p>
        </p:txBody>
      </p:sp>
      <p:cxnSp>
        <p:nvCxnSpPr>
          <p:cNvPr id="44" name="Straight Arrow Connector 43">
            <a:extLst>
              <a:ext uri="{FF2B5EF4-FFF2-40B4-BE49-F238E27FC236}">
                <a16:creationId xmlns:a16="http://schemas.microsoft.com/office/drawing/2014/main" id="{E86D2341-4F23-9B45-8E54-9D40C5388C18}"/>
              </a:ext>
            </a:extLst>
          </p:cNvPr>
          <p:cNvCxnSpPr>
            <a:cxnSpLocks/>
          </p:cNvCxnSpPr>
          <p:nvPr/>
        </p:nvCxnSpPr>
        <p:spPr>
          <a:xfrm>
            <a:off x="8034202" y="5034042"/>
            <a:ext cx="0" cy="1318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FF6328-C3B0-6544-B378-9F0EA4C2BD16}"/>
              </a:ext>
            </a:extLst>
          </p:cNvPr>
          <p:cNvSpPr txBox="1"/>
          <p:nvPr/>
        </p:nvSpPr>
        <p:spPr>
          <a:xfrm>
            <a:off x="7234102" y="5614691"/>
            <a:ext cx="1452698" cy="461665"/>
          </a:xfrm>
          <a:prstGeom prst="rect">
            <a:avLst/>
          </a:prstGeom>
          <a:noFill/>
        </p:spPr>
        <p:txBody>
          <a:bodyPr wrap="square" rtlCol="0">
            <a:spAutoFit/>
          </a:bodyPr>
          <a:lstStyle/>
          <a:p>
            <a:pPr algn="ctr"/>
            <a:r>
              <a:rPr lang="en-US" sz="1200" dirty="0">
                <a:latin typeface="Chalkboard" panose="03050602040202020205" pitchFamily="66" charset="77"/>
              </a:rPr>
              <a:t>Recoverable</a:t>
            </a:r>
          </a:p>
          <a:p>
            <a:pPr algn="ctr"/>
            <a:r>
              <a:rPr lang="en-US" sz="1200" dirty="0">
                <a:latin typeface="Chalkboard" panose="03050602040202020205" pitchFamily="66" charset="77"/>
              </a:rPr>
              <a:t>Exception</a:t>
            </a:r>
          </a:p>
        </p:txBody>
      </p:sp>
      <p:sp>
        <p:nvSpPr>
          <p:cNvPr id="48" name="Curved Up Arrow 47">
            <a:extLst>
              <a:ext uri="{FF2B5EF4-FFF2-40B4-BE49-F238E27FC236}">
                <a16:creationId xmlns:a16="http://schemas.microsoft.com/office/drawing/2014/main" id="{3CFED112-8A70-5D40-8B89-EC8CAD0674D9}"/>
              </a:ext>
            </a:extLst>
          </p:cNvPr>
          <p:cNvSpPr/>
          <p:nvPr/>
        </p:nvSpPr>
        <p:spPr>
          <a:xfrm flipH="1">
            <a:off x="602615" y="5747813"/>
            <a:ext cx="6977275" cy="776384"/>
          </a:xfrm>
          <a:prstGeom prst="curvedUpArrow">
            <a:avLst>
              <a:gd name="adj1" fmla="val 31102"/>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2241913F-EF6D-374E-AA5C-F570F6A22B2D}"/>
              </a:ext>
            </a:extLst>
          </p:cNvPr>
          <p:cNvSpPr txBox="1"/>
          <p:nvPr/>
        </p:nvSpPr>
        <p:spPr>
          <a:xfrm>
            <a:off x="339650" y="5153026"/>
            <a:ext cx="1088316" cy="461665"/>
          </a:xfrm>
          <a:prstGeom prst="rect">
            <a:avLst/>
          </a:prstGeom>
          <a:noFill/>
        </p:spPr>
        <p:txBody>
          <a:bodyPr wrap="square" rtlCol="0">
            <a:spAutoFit/>
          </a:bodyPr>
          <a:lstStyle/>
          <a:p>
            <a:pPr algn="ctr"/>
            <a:r>
              <a:rPr lang="en-US" sz="1200" dirty="0">
                <a:latin typeface="Chalkboard" panose="03050602040202020205" pitchFamily="66" charset="77"/>
              </a:rPr>
              <a:t>Requeue to Limit</a:t>
            </a:r>
          </a:p>
        </p:txBody>
      </p:sp>
      <p:cxnSp>
        <p:nvCxnSpPr>
          <p:cNvPr id="50" name="Straight Arrow Connector 49">
            <a:extLst>
              <a:ext uri="{FF2B5EF4-FFF2-40B4-BE49-F238E27FC236}">
                <a16:creationId xmlns:a16="http://schemas.microsoft.com/office/drawing/2014/main" id="{EFE3019E-38E2-E346-8F1C-39C66F24AB7B}"/>
              </a:ext>
            </a:extLst>
          </p:cNvPr>
          <p:cNvCxnSpPr>
            <a:cxnSpLocks/>
          </p:cNvCxnSpPr>
          <p:nvPr/>
        </p:nvCxnSpPr>
        <p:spPr>
          <a:xfrm flipV="1">
            <a:off x="468655" y="3991668"/>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58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28" grpId="0" animBg="1"/>
      <p:bldP spid="30" grpId="0"/>
      <p:bldP spid="31" grpId="0"/>
      <p:bldP spid="32" grpId="0" animBg="1"/>
      <p:bldP spid="33" grpId="0"/>
      <p:bldP spid="35" grpId="0"/>
      <p:bldP spid="37" grpId="0"/>
      <p:bldP spid="38" grpId="0" animBg="1"/>
      <p:bldP spid="39" grpId="0"/>
      <p:bldP spid="41" grpId="0"/>
      <p:bldP spid="42" grpId="0" animBg="1"/>
      <p:bldP spid="43" grpId="0"/>
      <p:bldP spid="45" grpId="0"/>
      <p:bldP spid="48" grpId="0" animBg="1"/>
      <p:bldP spid="4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Translate and Dispatch</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59</a:t>
            </a:fld>
            <a:endParaRPr lang="en-US"/>
          </a:p>
        </p:txBody>
      </p:sp>
      <p:sp>
        <p:nvSpPr>
          <p:cNvPr id="4" name="Curved Right Arrow 3">
            <a:extLst>
              <a:ext uri="{FF2B5EF4-FFF2-40B4-BE49-F238E27FC236}">
                <a16:creationId xmlns:a16="http://schemas.microsoft.com/office/drawing/2014/main" id="{A14DDB05-04D9-C641-851C-7F2C77F1ADE9}"/>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an 7">
            <a:extLst>
              <a:ext uri="{FF2B5EF4-FFF2-40B4-BE49-F238E27FC236}">
                <a16:creationId xmlns:a16="http://schemas.microsoft.com/office/drawing/2014/main" id="{38C92C4F-34FE-F941-B8E2-B97ECD67E002}"/>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8D3B25B8-D943-C843-8A65-17A7DB59FD93}"/>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D312BE-7359-844A-9CF6-B5A320146C08}"/>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8C17A9E-DC4D-4847-A8CE-B4CD5F039A10}"/>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Magnetic Disk 8">
            <a:extLst>
              <a:ext uri="{FF2B5EF4-FFF2-40B4-BE49-F238E27FC236}">
                <a16:creationId xmlns:a16="http://schemas.microsoft.com/office/drawing/2014/main" id="{D54EE723-5601-E044-902C-A16B605BA022}"/>
              </a:ext>
            </a:extLst>
          </p:cNvPr>
          <p:cNvSpPr/>
          <p:nvPr/>
        </p:nvSpPr>
        <p:spPr>
          <a:xfrm>
            <a:off x="3597442" y="1612232"/>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agnetic Disk 13">
            <a:extLst>
              <a:ext uri="{FF2B5EF4-FFF2-40B4-BE49-F238E27FC236}">
                <a16:creationId xmlns:a16="http://schemas.microsoft.com/office/drawing/2014/main" id="{F35EB2D1-610C-6C4F-BC99-6BB74BCEED0A}"/>
              </a:ext>
            </a:extLst>
          </p:cNvPr>
          <p:cNvSpPr/>
          <p:nvPr/>
        </p:nvSpPr>
        <p:spPr>
          <a:xfrm>
            <a:off x="5591307" y="1629066"/>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6988CE3-4DE3-2840-B23D-7B1EBBAA4AD1}"/>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6" name="TextBox 15">
            <a:extLst>
              <a:ext uri="{FF2B5EF4-FFF2-40B4-BE49-F238E27FC236}">
                <a16:creationId xmlns:a16="http://schemas.microsoft.com/office/drawing/2014/main" id="{C31D0EDA-64CD-4E4E-ACEE-DB1D97FCB58B}"/>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7" name="TextBox 16">
            <a:extLst>
              <a:ext uri="{FF2B5EF4-FFF2-40B4-BE49-F238E27FC236}">
                <a16:creationId xmlns:a16="http://schemas.microsoft.com/office/drawing/2014/main" id="{33ACD995-471A-8040-9BF8-AF427AFF81E2}"/>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8" name="TextBox 17">
            <a:extLst>
              <a:ext uri="{FF2B5EF4-FFF2-40B4-BE49-F238E27FC236}">
                <a16:creationId xmlns:a16="http://schemas.microsoft.com/office/drawing/2014/main" id="{AD586009-C4B3-7749-97EC-B5A64C4EA5E3}"/>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sp>
        <p:nvSpPr>
          <p:cNvPr id="19" name="TextBox 18">
            <a:extLst>
              <a:ext uri="{FF2B5EF4-FFF2-40B4-BE49-F238E27FC236}">
                <a16:creationId xmlns:a16="http://schemas.microsoft.com/office/drawing/2014/main" id="{FAA492AB-B76F-C342-8203-F6D1E3ACEE5F}"/>
              </a:ext>
            </a:extLst>
          </p:cNvPr>
          <p:cNvSpPr txBox="1"/>
          <p:nvPr/>
        </p:nvSpPr>
        <p:spPr>
          <a:xfrm>
            <a:off x="3460640" y="1862805"/>
            <a:ext cx="1452698" cy="461665"/>
          </a:xfrm>
          <a:prstGeom prst="rect">
            <a:avLst/>
          </a:prstGeom>
          <a:noFill/>
        </p:spPr>
        <p:txBody>
          <a:bodyPr wrap="square" rtlCol="0">
            <a:spAutoFit/>
          </a:bodyPr>
          <a:lstStyle/>
          <a:p>
            <a:pPr algn="ctr"/>
            <a:r>
              <a:rPr lang="en-US" sz="1200" dirty="0">
                <a:latin typeface="Chalkboard" panose="03050602040202020205" pitchFamily="66" charset="77"/>
              </a:rPr>
              <a:t>Message Mapper Registry</a:t>
            </a:r>
          </a:p>
        </p:txBody>
      </p:sp>
      <p:sp>
        <p:nvSpPr>
          <p:cNvPr id="21" name="TextBox 20">
            <a:extLst>
              <a:ext uri="{FF2B5EF4-FFF2-40B4-BE49-F238E27FC236}">
                <a16:creationId xmlns:a16="http://schemas.microsoft.com/office/drawing/2014/main" id="{9160312F-7B8A-624E-ADAB-87B4BB9998E5}"/>
              </a:ext>
            </a:extLst>
          </p:cNvPr>
          <p:cNvSpPr txBox="1"/>
          <p:nvPr/>
        </p:nvSpPr>
        <p:spPr>
          <a:xfrm>
            <a:off x="5459214" y="1947471"/>
            <a:ext cx="1452698" cy="276999"/>
          </a:xfrm>
          <a:prstGeom prst="rect">
            <a:avLst/>
          </a:prstGeom>
          <a:noFill/>
        </p:spPr>
        <p:txBody>
          <a:bodyPr wrap="square" rtlCol="0">
            <a:spAutoFit/>
          </a:bodyPr>
          <a:lstStyle/>
          <a:p>
            <a:pPr algn="ctr"/>
            <a:r>
              <a:rPr lang="en-US" sz="1200" dirty="0">
                <a:latin typeface="Chalkboard" panose="03050602040202020205" pitchFamily="66" charset="77"/>
              </a:rPr>
              <a:t>Handler Registry</a:t>
            </a:r>
          </a:p>
        </p:txBody>
      </p:sp>
      <p:cxnSp>
        <p:nvCxnSpPr>
          <p:cNvPr id="22" name="Straight Arrow Connector 21">
            <a:extLst>
              <a:ext uri="{FF2B5EF4-FFF2-40B4-BE49-F238E27FC236}">
                <a16:creationId xmlns:a16="http://schemas.microsoft.com/office/drawing/2014/main" id="{5F4B2943-486D-0F46-A70E-C39180C0E577}"/>
              </a:ext>
            </a:extLst>
          </p:cNvPr>
          <p:cNvCxnSpPr>
            <a:cxnSpLocks/>
          </p:cNvCxnSpPr>
          <p:nvPr/>
        </p:nvCxnSpPr>
        <p:spPr>
          <a:xfrm flipV="1">
            <a:off x="3741821" y="23463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373834A-DF7F-E346-8246-44CAF87E9912}"/>
              </a:ext>
            </a:extLst>
          </p:cNvPr>
          <p:cNvCxnSpPr>
            <a:cxnSpLocks/>
          </p:cNvCxnSpPr>
          <p:nvPr/>
        </p:nvCxnSpPr>
        <p:spPr>
          <a:xfrm flipV="1">
            <a:off x="5807242" y="23666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8A166C0-7261-D142-AE98-67521998826E}"/>
              </a:ext>
            </a:extLst>
          </p:cNvPr>
          <p:cNvCxnSpPr>
            <a:cxnSpLocks/>
          </p:cNvCxnSpPr>
          <p:nvPr/>
        </p:nvCxnSpPr>
        <p:spPr>
          <a:xfrm>
            <a:off x="4391527" y="2435181"/>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4509942-8F44-8846-AA4B-3127089BD26B}"/>
              </a:ext>
            </a:extLst>
          </p:cNvPr>
          <p:cNvCxnSpPr>
            <a:cxnSpLocks/>
          </p:cNvCxnSpPr>
          <p:nvPr/>
        </p:nvCxnSpPr>
        <p:spPr>
          <a:xfrm>
            <a:off x="6456948" y="2418347"/>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58706D5A-C6C9-B842-980C-669EFF79E556}"/>
              </a:ext>
            </a:extLst>
          </p:cNvPr>
          <p:cNvSpPr txBox="1"/>
          <p:nvPr/>
        </p:nvSpPr>
        <p:spPr>
          <a:xfrm>
            <a:off x="3385678" y="2581107"/>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Mapper</a:t>
            </a:r>
          </a:p>
        </p:txBody>
      </p:sp>
      <p:sp>
        <p:nvSpPr>
          <p:cNvPr id="33" name="TextBox 32">
            <a:extLst>
              <a:ext uri="{FF2B5EF4-FFF2-40B4-BE49-F238E27FC236}">
                <a16:creationId xmlns:a16="http://schemas.microsoft.com/office/drawing/2014/main" id="{450935BB-5C98-464C-92FD-E0364F1FAE6E}"/>
              </a:ext>
            </a:extLst>
          </p:cNvPr>
          <p:cNvSpPr txBox="1"/>
          <p:nvPr/>
        </p:nvSpPr>
        <p:spPr>
          <a:xfrm>
            <a:off x="5459214" y="2577334"/>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Handler</a:t>
            </a:r>
          </a:p>
        </p:txBody>
      </p:sp>
      <p:cxnSp>
        <p:nvCxnSpPr>
          <p:cNvPr id="34" name="Straight Arrow Connector 33">
            <a:extLst>
              <a:ext uri="{FF2B5EF4-FFF2-40B4-BE49-F238E27FC236}">
                <a16:creationId xmlns:a16="http://schemas.microsoft.com/office/drawing/2014/main" id="{764F50EA-EE45-7F40-9260-117F5AE38539}"/>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130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Prerequisites</a:t>
            </a:r>
          </a:p>
        </p:txBody>
      </p:sp>
      <p:sp>
        <p:nvSpPr>
          <p:cNvPr id="3" name="Content Placeholder 2"/>
          <p:cNvSpPr>
            <a:spLocks noGrp="1"/>
          </p:cNvSpPr>
          <p:nvPr>
            <p:ph idx="1"/>
          </p:nvPr>
        </p:nvSpPr>
        <p:spPr>
          <a:xfrm>
            <a:off x="522961" y="1689179"/>
            <a:ext cx="8098077" cy="1907087"/>
          </a:xfrm>
        </p:spPr>
        <p:txBody>
          <a:bodyPr>
            <a:normAutofit/>
          </a:bodyPr>
          <a:lstStyle/>
          <a:p>
            <a:pPr marL="0" indent="0" algn="ctr">
              <a:buNone/>
            </a:pPr>
            <a:r>
              <a:rPr lang="en-US" sz="2400" dirty="0">
                <a:latin typeface="Chalkboard" panose="03050602040202020205" pitchFamily="66" charset="77"/>
              </a:rPr>
              <a:t>We will use Rabbit MQ and Kafka for examples. You should have Docker (or an equivalent) installed on your machine, as exercises provide a Docker Compose file to spin up RMQ and Kafka.</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a:t>
            </a:fld>
            <a:endParaRPr lang="en-US"/>
          </a:p>
        </p:txBody>
      </p:sp>
      <p:sp>
        <p:nvSpPr>
          <p:cNvPr id="5" name="Content Placeholder 2"/>
          <p:cNvSpPr txBox="1">
            <a:spLocks/>
          </p:cNvSpPr>
          <p:nvPr/>
        </p:nvSpPr>
        <p:spPr>
          <a:xfrm>
            <a:off x="588723" y="3867807"/>
            <a:ext cx="8098077" cy="190708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dirty="0">
                <a:latin typeface="Chalkboard" panose="03050602040202020205" pitchFamily="66" charset="77"/>
              </a:rPr>
              <a:t>You will need to be able to write code with an editor/IDE of your choice. </a:t>
            </a:r>
          </a:p>
          <a:p>
            <a:pPr marL="0" indent="0" algn="ctr">
              <a:buFont typeface="Arial"/>
              <a:buNone/>
            </a:pPr>
            <a:r>
              <a:rPr lang="en-US" sz="2400" dirty="0">
                <a:latin typeface="Chalkboard" panose="03050602040202020205" pitchFamily="66" charset="77"/>
              </a:rPr>
              <a:t>You can choose from: C#; Java; Python; Go; JavaScript</a:t>
            </a:r>
          </a:p>
        </p:txBody>
      </p:sp>
    </p:spTree>
    <p:extLst>
      <p:ext uri="{BB962C8B-B14F-4D97-AF65-F5344CB8AC3E}">
        <p14:creationId xmlns:p14="http://schemas.microsoft.com/office/powerpoint/2010/main" val="3998264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Polling Consumer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60</a:t>
            </a:fld>
            <a:endParaRPr lang="en-US"/>
          </a:p>
        </p:txBody>
      </p:sp>
      <p:pic>
        <p:nvPicPr>
          <p:cNvPr id="8194" name="Picture 2" descr="http://www.enterpriseintegrationpatterns.com/img/PollingConsum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194" y="2396359"/>
            <a:ext cx="5979531" cy="2222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7972" y="5321019"/>
            <a:ext cx="5996579"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PollingConsumer.html</a:t>
            </a:r>
            <a:endParaRPr lang="en-US" sz="1200" dirty="0"/>
          </a:p>
        </p:txBody>
      </p:sp>
    </p:spTree>
    <p:extLst>
      <p:ext uri="{BB962C8B-B14F-4D97-AF65-F5344CB8AC3E}">
        <p14:creationId xmlns:p14="http://schemas.microsoft.com/office/powerpoint/2010/main" val="21018623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Event Driven Consumer</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61</a:t>
            </a:fld>
            <a:endParaRPr lang="en-US"/>
          </a:p>
        </p:txBody>
      </p:sp>
      <p:pic>
        <p:nvPicPr>
          <p:cNvPr id="9220" name="Picture 4" descr="http://www.enterpriseintegrationpatterns.com/img/EventDrivenConsum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0807" y="2532637"/>
            <a:ext cx="4722385" cy="17555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10807" y="4906787"/>
            <a:ext cx="632560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EventDrivenConsumer.html</a:t>
            </a:r>
            <a:endParaRPr lang="en-US" sz="1200" dirty="0"/>
          </a:p>
        </p:txBody>
      </p:sp>
    </p:spTree>
    <p:extLst>
      <p:ext uri="{BB962C8B-B14F-4D97-AF65-F5344CB8AC3E}">
        <p14:creationId xmlns:p14="http://schemas.microsoft.com/office/powerpoint/2010/main" val="2100156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Service Activator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62</a:t>
            </a:fld>
            <a:endParaRPr lang="en-US"/>
          </a:p>
        </p:txBody>
      </p:sp>
      <p:pic>
        <p:nvPicPr>
          <p:cNvPr id="10242" name="Picture 2" descr="http://www.enterpriseintegrationpatterns.com/img/MessagingAdapt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4697" y="1671145"/>
            <a:ext cx="4934606" cy="31632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20007" y="5318352"/>
            <a:ext cx="591995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MessagingAdapter.html</a:t>
            </a:r>
            <a:endParaRPr lang="en-US" sz="1200" dirty="0"/>
          </a:p>
        </p:txBody>
      </p:sp>
    </p:spTree>
    <p:extLst>
      <p:ext uri="{BB962C8B-B14F-4D97-AF65-F5344CB8AC3E}">
        <p14:creationId xmlns:p14="http://schemas.microsoft.com/office/powerpoint/2010/main" val="19053469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halkboard" panose="03050602040202020205" pitchFamily="66" charset="77"/>
              </a:rPr>
              <a:t>Competing Consumers</a:t>
            </a:r>
          </a:p>
        </p:txBody>
      </p:sp>
      <p:pic>
        <p:nvPicPr>
          <p:cNvPr id="1026" name="Picture 2" descr="http://www.enterpriseintegrationpatterns.com/img/MessageDispatch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987" y="1816274"/>
            <a:ext cx="47720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04790" y="5434360"/>
            <a:ext cx="6025018"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MessageDispatcher.html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63</a:t>
            </a:fld>
            <a:endParaRPr lang="en-US"/>
          </a:p>
        </p:txBody>
      </p:sp>
    </p:spTree>
    <p:extLst>
      <p:ext uri="{BB962C8B-B14F-4D97-AF65-F5344CB8AC3E}">
        <p14:creationId xmlns:p14="http://schemas.microsoft.com/office/powerpoint/2010/main" val="31776944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halkboard" panose="03050602040202020205" pitchFamily="66" charset="77"/>
              </a:rPr>
              <a:t>Pipelines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64</a:t>
            </a:fld>
            <a:endParaRPr lang="en-US"/>
          </a:p>
        </p:txBody>
      </p:sp>
    </p:spTree>
    <p:extLst>
      <p:ext uri="{BB962C8B-B14F-4D97-AF65-F5344CB8AC3E}">
        <p14:creationId xmlns:p14="http://schemas.microsoft.com/office/powerpoint/2010/main" val="41146763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Pipes and Filters</a:t>
            </a:r>
          </a:p>
        </p:txBody>
      </p:sp>
      <p:pic>
        <p:nvPicPr>
          <p:cNvPr id="2050" name="Picture 2" descr="http://www.enterpriseintegrationpatterns.com/img/PipesAndFilter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824" y="2924642"/>
            <a:ext cx="7772409" cy="1322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68044" y="5135051"/>
            <a:ext cx="5768236"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PipesAndFilters.html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65</a:t>
            </a:fld>
            <a:endParaRPr lang="en-US"/>
          </a:p>
        </p:txBody>
      </p:sp>
    </p:spTree>
    <p:extLst>
      <p:ext uri="{BB962C8B-B14F-4D97-AF65-F5344CB8AC3E}">
        <p14:creationId xmlns:p14="http://schemas.microsoft.com/office/powerpoint/2010/main" val="15042855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Content Based Router</a:t>
            </a:r>
          </a:p>
        </p:txBody>
      </p:sp>
      <p:pic>
        <p:nvPicPr>
          <p:cNvPr id="3074" name="Picture 2" descr="http://www.enterpriseintegrationpatterns.com/img/ContentBased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760" y="2592887"/>
            <a:ext cx="6085742" cy="146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97573" y="4759491"/>
            <a:ext cx="6157496"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ContentBasedRouter.html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66</a:t>
            </a:fld>
            <a:endParaRPr lang="en-US"/>
          </a:p>
        </p:txBody>
      </p:sp>
    </p:spTree>
    <p:extLst>
      <p:ext uri="{BB962C8B-B14F-4D97-AF65-F5344CB8AC3E}">
        <p14:creationId xmlns:p14="http://schemas.microsoft.com/office/powerpoint/2010/main" val="3297022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Dynamic Router</a:t>
            </a:r>
          </a:p>
        </p:txBody>
      </p:sp>
      <p:pic>
        <p:nvPicPr>
          <p:cNvPr id="4098" name="Picture 2" descr="http://www.enterpriseintegrationpatterns.com/img/Dynamic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285" y="2016690"/>
            <a:ext cx="5602175" cy="27557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67420" y="5094469"/>
            <a:ext cx="585591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DynamicRouter.html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67</a:t>
            </a:fld>
            <a:endParaRPr lang="en-US"/>
          </a:p>
        </p:txBody>
      </p:sp>
    </p:spTree>
    <p:extLst>
      <p:ext uri="{BB962C8B-B14F-4D97-AF65-F5344CB8AC3E}">
        <p14:creationId xmlns:p14="http://schemas.microsoft.com/office/powerpoint/2010/main" val="10801440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Recipient List</a:t>
            </a:r>
          </a:p>
        </p:txBody>
      </p:sp>
      <p:pic>
        <p:nvPicPr>
          <p:cNvPr id="5122" name="Picture 2" descr="http://www.enterpriseintegrationpatterns.com/img/RecipientLis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181" y="2154476"/>
            <a:ext cx="5963280" cy="25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1507" y="5295598"/>
            <a:ext cx="555529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RecipientList.html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68</a:t>
            </a:fld>
            <a:endParaRPr lang="en-US"/>
          </a:p>
        </p:txBody>
      </p:sp>
    </p:spTree>
    <p:extLst>
      <p:ext uri="{BB962C8B-B14F-4D97-AF65-F5344CB8AC3E}">
        <p14:creationId xmlns:p14="http://schemas.microsoft.com/office/powerpoint/2010/main" val="22923241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Chalkboard" panose="03050602040202020205" pitchFamily="66" charset="77"/>
              </a:rPr>
              <a:t>Splitter</a:t>
            </a:r>
          </a:p>
        </p:txBody>
      </p:sp>
      <p:pic>
        <p:nvPicPr>
          <p:cNvPr id="7170" name="Picture 2" descr="http://www.enterpriseintegrationpatterns.com/img/Sequenc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383" y="2642991"/>
            <a:ext cx="5595555" cy="1478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55309" y="5069416"/>
            <a:ext cx="5733341"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69</a:t>
            </a:fld>
            <a:endParaRPr lang="en-US"/>
          </a:p>
        </p:txBody>
      </p:sp>
    </p:spTree>
    <p:extLst>
      <p:ext uri="{BB962C8B-B14F-4D97-AF65-F5344CB8AC3E}">
        <p14:creationId xmlns:p14="http://schemas.microsoft.com/office/powerpoint/2010/main" val="386489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Exercise Code</a:t>
            </a:r>
          </a:p>
        </p:txBody>
      </p:sp>
      <p:sp>
        <p:nvSpPr>
          <p:cNvPr id="3" name="Content Placeholder 2"/>
          <p:cNvSpPr>
            <a:spLocks noGrp="1"/>
          </p:cNvSpPr>
          <p:nvPr>
            <p:ph idx="1"/>
          </p:nvPr>
        </p:nvSpPr>
        <p:spPr>
          <a:xfrm>
            <a:off x="472190" y="2751082"/>
            <a:ext cx="8229600" cy="2204739"/>
          </a:xfrm>
        </p:spPr>
        <p:txBody>
          <a:bodyPr>
            <a:normAutofit lnSpcReduction="10000"/>
          </a:bodyPr>
          <a:lstStyle/>
          <a:p>
            <a:pPr marL="0" indent="0" algn="ctr">
              <a:buNone/>
            </a:pPr>
            <a:r>
              <a:rPr lang="en-US" sz="2400" dirty="0">
                <a:hlinkClick r:id="rId3"/>
              </a:rPr>
              <a:t>https://github.com/iancooper/Practical-Messaging-Sharp</a:t>
            </a:r>
            <a:endParaRPr lang="en-US" sz="2400" dirty="0"/>
          </a:p>
          <a:p>
            <a:pPr marL="0" indent="0" algn="ctr">
              <a:buNone/>
            </a:pPr>
            <a:r>
              <a:rPr lang="en-US" sz="2400" dirty="0">
                <a:hlinkClick r:id="rId4"/>
              </a:rPr>
              <a:t>https://github.com/iancooper/Practical-Messaging-Python</a:t>
            </a:r>
            <a:endParaRPr lang="en-US" sz="2400" dirty="0"/>
          </a:p>
          <a:p>
            <a:pPr marL="0" indent="0" algn="ctr">
              <a:buNone/>
            </a:pPr>
            <a:r>
              <a:rPr lang="en-US" sz="2400" dirty="0">
                <a:hlinkClick r:id="rId5"/>
              </a:rPr>
              <a:t>https://github.com/iancooper/Practical-Messaging-JavaScript</a:t>
            </a:r>
            <a:endParaRPr lang="en-US" sz="2400" dirty="0"/>
          </a:p>
          <a:p>
            <a:pPr marL="0" indent="0" algn="ctr">
              <a:buNone/>
            </a:pPr>
            <a:r>
              <a:rPr lang="en-US" sz="2400" dirty="0">
                <a:hlinkClick r:id="rId6"/>
              </a:rPr>
              <a:t>https://github.com/iancooper/Practical-Messaging-Go</a:t>
            </a:r>
            <a:endParaRPr lang="en-US" sz="2400" dirty="0"/>
          </a:p>
          <a:p>
            <a:pPr marL="0" indent="0" algn="ctr">
              <a:buNone/>
            </a:pPr>
            <a:r>
              <a:rPr lang="en-US" sz="2400" dirty="0">
                <a:hlinkClick r:id="rId7"/>
              </a:rPr>
              <a:t>https://github.com/iancooper/Practical-Messaging-Java</a:t>
            </a:r>
            <a:endParaRPr lang="en-US" sz="2400" dirty="0"/>
          </a:p>
          <a:p>
            <a:pPr algn="ctr"/>
            <a:endParaRPr lang="en-US" sz="2400" dirty="0"/>
          </a:p>
          <a:p>
            <a:pPr algn="ctr"/>
            <a:endParaRPr lang="en-US" sz="24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a:t>
            </a:fld>
            <a:endParaRPr lang="en-US"/>
          </a:p>
        </p:txBody>
      </p:sp>
    </p:spTree>
    <p:extLst>
      <p:ext uri="{BB962C8B-B14F-4D97-AF65-F5344CB8AC3E}">
        <p14:creationId xmlns:p14="http://schemas.microsoft.com/office/powerpoint/2010/main" val="3504359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Aggregator</a:t>
            </a:r>
          </a:p>
        </p:txBody>
      </p:sp>
      <p:pic>
        <p:nvPicPr>
          <p:cNvPr id="8194" name="Picture 2" descr="http://www.enterpriseintegrationpatterns.com/img/Aggregato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603" y="2442575"/>
            <a:ext cx="6015298" cy="17912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43616" y="4884531"/>
            <a:ext cx="546415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Aggregator.html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70</a:t>
            </a:fld>
            <a:endParaRPr lang="en-US"/>
          </a:p>
        </p:txBody>
      </p:sp>
    </p:spTree>
    <p:extLst>
      <p:ext uri="{BB962C8B-B14F-4D97-AF65-F5344CB8AC3E}">
        <p14:creationId xmlns:p14="http://schemas.microsoft.com/office/powerpoint/2010/main" val="14565564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halkboard" panose="03050602040202020205" pitchFamily="66" charset="77"/>
              </a:rPr>
              <a:t>Resequencer</a:t>
            </a:r>
            <a:endParaRPr lang="en-US" dirty="0">
              <a:latin typeface="Chalkboard" panose="03050602040202020205" pitchFamily="66" charset="77"/>
            </a:endParaRPr>
          </a:p>
        </p:txBody>
      </p:sp>
      <p:pic>
        <p:nvPicPr>
          <p:cNvPr id="10242" name="Picture 2" descr="http://www.enterpriseintegrationpatterns.com/img/Resequenc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669" y="2780777"/>
            <a:ext cx="5524214" cy="14530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80153" y="4596432"/>
            <a:ext cx="569396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71</a:t>
            </a:fld>
            <a:endParaRPr lang="en-US"/>
          </a:p>
        </p:txBody>
      </p:sp>
    </p:spTree>
    <p:extLst>
      <p:ext uri="{BB962C8B-B14F-4D97-AF65-F5344CB8AC3E}">
        <p14:creationId xmlns:p14="http://schemas.microsoft.com/office/powerpoint/2010/main" val="28717379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halkboard" panose="03050602040202020205" pitchFamily="66" charset="77"/>
              </a:rPr>
              <a:t>Transformation</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72</a:t>
            </a:fld>
            <a:endParaRPr lang="en-US"/>
          </a:p>
        </p:txBody>
      </p:sp>
    </p:spTree>
    <p:extLst>
      <p:ext uri="{BB962C8B-B14F-4D97-AF65-F5344CB8AC3E}">
        <p14:creationId xmlns:p14="http://schemas.microsoft.com/office/powerpoint/2010/main" val="2960684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Message Translator</a:t>
            </a:r>
          </a:p>
        </p:txBody>
      </p:sp>
      <p:pic>
        <p:nvPicPr>
          <p:cNvPr id="11266" name="Picture 2" descr="http://www.enterpriseintegrationpatterns.com/img/MessageTranslato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270" y="2630466"/>
            <a:ext cx="5273460" cy="15532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92055" y="4925556"/>
            <a:ext cx="595612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MessageTranslator.html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73</a:t>
            </a:fld>
            <a:endParaRPr lang="en-US"/>
          </a:p>
        </p:txBody>
      </p:sp>
    </p:spTree>
    <p:extLst>
      <p:ext uri="{BB962C8B-B14F-4D97-AF65-F5344CB8AC3E}">
        <p14:creationId xmlns:p14="http://schemas.microsoft.com/office/powerpoint/2010/main" val="7963729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Content Enricher</a:t>
            </a:r>
          </a:p>
        </p:txBody>
      </p:sp>
      <p:pic>
        <p:nvPicPr>
          <p:cNvPr id="12290" name="Picture 2" descr="http://www.enterpriseintegrationpatterns.com/img/DataEnrich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584" y="2329840"/>
            <a:ext cx="4972832" cy="25747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92888" y="5084947"/>
            <a:ext cx="5630450"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DataEnricher.html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74</a:t>
            </a:fld>
            <a:endParaRPr lang="en-US"/>
          </a:p>
        </p:txBody>
      </p:sp>
    </p:spTree>
    <p:extLst>
      <p:ext uri="{BB962C8B-B14F-4D97-AF65-F5344CB8AC3E}">
        <p14:creationId xmlns:p14="http://schemas.microsoft.com/office/powerpoint/2010/main" val="10112332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Management</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75</a:t>
            </a:fld>
            <a:endParaRPr lang="en-US"/>
          </a:p>
        </p:txBody>
      </p:sp>
    </p:spTree>
    <p:extLst>
      <p:ext uri="{BB962C8B-B14F-4D97-AF65-F5344CB8AC3E}">
        <p14:creationId xmlns:p14="http://schemas.microsoft.com/office/powerpoint/2010/main" val="17962696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Control Bus</a:t>
            </a:r>
          </a:p>
        </p:txBody>
      </p:sp>
      <p:pic>
        <p:nvPicPr>
          <p:cNvPr id="14338" name="Picture 2" descr="http://www.enterpriseintegrationpatterns.com/img/ControlBu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561" y="2404998"/>
            <a:ext cx="5502877" cy="21043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97799" y="5038290"/>
            <a:ext cx="5688792"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ControlBus.html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76</a:t>
            </a:fld>
            <a:endParaRPr lang="en-US"/>
          </a:p>
        </p:txBody>
      </p:sp>
    </p:spTree>
    <p:extLst>
      <p:ext uri="{BB962C8B-B14F-4D97-AF65-F5344CB8AC3E}">
        <p14:creationId xmlns:p14="http://schemas.microsoft.com/office/powerpoint/2010/main" val="25012029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A5FBD-ACE7-2CA8-B275-E57578FB7F3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1BD53BE-4872-0CC3-2BF7-B7A4432629B7}"/>
              </a:ext>
            </a:extLst>
          </p:cNvPr>
          <p:cNvSpPr>
            <a:spLocks noGrp="1"/>
          </p:cNvSpPr>
          <p:nvPr>
            <p:ph type="title"/>
          </p:nvPr>
        </p:nvSpPr>
        <p:spPr/>
        <p:txBody>
          <a:bodyPr/>
          <a:lstStyle/>
          <a:p>
            <a:r>
              <a:rPr lang="en-US" dirty="0">
                <a:latin typeface="Chalkboard" panose="03050602040202020205" pitchFamily="66" charset="77"/>
              </a:rPr>
              <a:t>Brokers and Pipelines</a:t>
            </a:r>
          </a:p>
        </p:txBody>
      </p:sp>
      <p:sp>
        <p:nvSpPr>
          <p:cNvPr id="5" name="Text Placeholder 4">
            <a:extLst>
              <a:ext uri="{FF2B5EF4-FFF2-40B4-BE49-F238E27FC236}">
                <a16:creationId xmlns:a16="http://schemas.microsoft.com/office/drawing/2014/main" id="{2C75692C-B9DB-C5F1-D420-8FCCD900B6B9}"/>
              </a:ext>
            </a:extLst>
          </p:cNvPr>
          <p:cNvSpPr>
            <a:spLocks noGrp="1"/>
          </p:cNvSpPr>
          <p:nvPr>
            <p:ph type="body" idx="1"/>
          </p:nvPr>
        </p:nvSpPr>
        <p:spPr/>
        <p:txBody>
          <a:bodyPr/>
          <a:lstStyle/>
          <a:p>
            <a:r>
              <a:rPr lang="en-US" dirty="0">
                <a:latin typeface="Chalkboard" panose="03050602040202020205" pitchFamily="66" charset="77"/>
              </a:rPr>
              <a:t>Integrating using events</a:t>
            </a:r>
          </a:p>
        </p:txBody>
      </p:sp>
      <p:sp>
        <p:nvSpPr>
          <p:cNvPr id="2" name="Slide Number Placeholder 1">
            <a:extLst>
              <a:ext uri="{FF2B5EF4-FFF2-40B4-BE49-F238E27FC236}">
                <a16:creationId xmlns:a16="http://schemas.microsoft.com/office/drawing/2014/main" id="{EFC26FDE-FE0A-85B9-7743-C2700F37AB79}"/>
              </a:ext>
            </a:extLst>
          </p:cNvPr>
          <p:cNvSpPr>
            <a:spLocks noGrp="1"/>
          </p:cNvSpPr>
          <p:nvPr>
            <p:ph type="sldNum" sz="quarter" idx="12"/>
          </p:nvPr>
        </p:nvSpPr>
        <p:spPr/>
        <p:txBody>
          <a:bodyPr/>
          <a:lstStyle/>
          <a:p>
            <a:fld id="{867D4A06-35AE-BD4A-84A9-613A26F3D41D}" type="slidenum">
              <a:rPr lang="en-US" smtClean="0"/>
              <a:pPr/>
              <a:t>77</a:t>
            </a:fld>
            <a:endParaRPr lang="en-US"/>
          </a:p>
        </p:txBody>
      </p:sp>
    </p:spTree>
    <p:extLst>
      <p:ext uri="{BB962C8B-B14F-4D97-AF65-F5344CB8AC3E}">
        <p14:creationId xmlns:p14="http://schemas.microsoft.com/office/powerpoint/2010/main" val="2214284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FE2D98-30C0-FF46-BD04-53CCCCD6FA97}"/>
              </a:ext>
            </a:extLst>
          </p:cNvPr>
          <p:cNvPicPr>
            <a:picLocks noChangeAspect="1"/>
          </p:cNvPicPr>
          <p:nvPr/>
        </p:nvPicPr>
        <p:blipFill>
          <a:blip r:embed="rId2"/>
          <a:stretch>
            <a:fillRect/>
          </a:stretch>
        </p:blipFill>
        <p:spPr>
          <a:xfrm>
            <a:off x="289538" y="428978"/>
            <a:ext cx="8029504" cy="5825065"/>
          </a:xfrm>
          <a:prstGeom prst="rect">
            <a:avLst/>
          </a:prstGeom>
        </p:spPr>
      </p:pic>
      <p:sp>
        <p:nvSpPr>
          <p:cNvPr id="4" name="Rectangle 3">
            <a:extLst>
              <a:ext uri="{FF2B5EF4-FFF2-40B4-BE49-F238E27FC236}">
                <a16:creationId xmlns:a16="http://schemas.microsoft.com/office/drawing/2014/main" id="{CFD65D89-7AB5-A24C-A2DE-0D9E54CDD4DE}"/>
              </a:ext>
            </a:extLst>
          </p:cNvPr>
          <p:cNvSpPr/>
          <p:nvPr/>
        </p:nvSpPr>
        <p:spPr>
          <a:xfrm>
            <a:off x="1986844" y="4829351"/>
            <a:ext cx="1320799" cy="1198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a:extLst>
              <a:ext uri="{FF2B5EF4-FFF2-40B4-BE49-F238E27FC236}">
                <a16:creationId xmlns:a16="http://schemas.microsoft.com/office/drawing/2014/main" id="{6B598C96-F645-4B4A-95D8-15A1D3B22698}"/>
              </a:ext>
            </a:extLst>
          </p:cNvPr>
          <p:cNvSpPr/>
          <p:nvPr/>
        </p:nvSpPr>
        <p:spPr>
          <a:xfrm>
            <a:off x="5466046" y="869569"/>
            <a:ext cx="1390484" cy="1159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909B68BD-5904-6548-96C7-6030CD8EEB4F}"/>
              </a:ext>
            </a:extLst>
          </p:cNvPr>
          <p:cNvSpPr/>
          <p:nvPr/>
        </p:nvSpPr>
        <p:spPr>
          <a:xfrm>
            <a:off x="3821116" y="4829352"/>
            <a:ext cx="1644930" cy="1424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E307E16-D468-F946-B345-AFBE7C3BB36F}"/>
              </a:ext>
            </a:extLst>
          </p:cNvPr>
          <p:cNvSpPr/>
          <p:nvPr/>
        </p:nvSpPr>
        <p:spPr>
          <a:xfrm>
            <a:off x="5766670" y="5094961"/>
            <a:ext cx="1390485" cy="1159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8517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76B85-FDDE-384E-BB6B-CF237B0EA2C2}"/>
              </a:ext>
            </a:extLst>
          </p:cNvPr>
          <p:cNvPicPr>
            <a:picLocks noChangeAspect="1"/>
          </p:cNvPicPr>
          <p:nvPr/>
        </p:nvPicPr>
        <p:blipFill>
          <a:blip r:embed="rId2"/>
          <a:stretch>
            <a:fillRect/>
          </a:stretch>
        </p:blipFill>
        <p:spPr>
          <a:xfrm>
            <a:off x="711200" y="681750"/>
            <a:ext cx="7785562" cy="5357806"/>
          </a:xfrm>
          <a:prstGeom prst="rect">
            <a:avLst/>
          </a:prstGeom>
        </p:spPr>
      </p:pic>
    </p:spTree>
    <p:extLst>
      <p:ext uri="{BB962C8B-B14F-4D97-AF65-F5344CB8AC3E}">
        <p14:creationId xmlns:p14="http://schemas.microsoft.com/office/powerpoint/2010/main" val="3379244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latin typeface="Chalkboard" panose="03050602040202020205" pitchFamily="66" charset="77"/>
              </a:rPr>
              <a:t>Day One</a:t>
            </a:r>
          </a:p>
        </p:txBody>
      </p:sp>
      <p:sp>
        <p:nvSpPr>
          <p:cNvPr id="2" name="Slide Number Placeholder 1"/>
          <p:cNvSpPr>
            <a:spLocks noGrp="1"/>
          </p:cNvSpPr>
          <p:nvPr>
            <p:ph type="sldNum" sz="quarter" idx="12"/>
          </p:nvPr>
        </p:nvSpPr>
        <p:spPr/>
        <p:txBody>
          <a:bodyPr/>
          <a:lstStyle/>
          <a:p>
            <a:fld id="{867D4A06-35AE-BD4A-84A9-613A26F3D41D}" type="slidenum">
              <a:rPr lang="en-US" smtClean="0"/>
              <a:pPr/>
              <a:t>8</a:t>
            </a:fld>
            <a:endParaRPr lang="en-US"/>
          </a:p>
        </p:txBody>
      </p:sp>
    </p:spTree>
    <p:extLst>
      <p:ext uri="{BB962C8B-B14F-4D97-AF65-F5344CB8AC3E}">
        <p14:creationId xmlns:p14="http://schemas.microsoft.com/office/powerpoint/2010/main" val="13581244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t>Queues and Streams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80</a:t>
            </a:fld>
            <a:endParaRPr lang="en-US"/>
          </a:p>
        </p:txBody>
      </p:sp>
    </p:spTree>
    <p:extLst>
      <p:ext uri="{BB962C8B-B14F-4D97-AF65-F5344CB8AC3E}">
        <p14:creationId xmlns:p14="http://schemas.microsoft.com/office/powerpoint/2010/main" val="18750125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788565" y="675663"/>
            <a:ext cx="6275513" cy="4445784"/>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330991"/>
            <a:ext cx="299126" cy="100681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92581" y="1915492"/>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7136857" y="5078765"/>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254928" y="4225253"/>
            <a:ext cx="2565171"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Tree>
    <p:extLst>
      <p:ext uri="{BB962C8B-B14F-4D97-AF65-F5344CB8AC3E}">
        <p14:creationId xmlns:p14="http://schemas.microsoft.com/office/powerpoint/2010/main" val="346070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7727667" y="638542"/>
            <a:ext cx="1365422" cy="1938992"/>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1" y="3836773"/>
            <a:ext cx="192460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1"/>
            <a:endCxn id="13" idx="3"/>
          </p:cNvCxnSpPr>
          <p:nvPr/>
        </p:nvCxnSpPr>
        <p:spPr>
          <a:xfrm flipH="1">
            <a:off x="7534534" y="1608038"/>
            <a:ext cx="193133" cy="12417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050004"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372200" y="1089204"/>
            <a:ext cx="267846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endCxn id="15" idx="0"/>
          </p:cNvCxnSpPr>
          <p:nvPr/>
        </p:nvCxnSpPr>
        <p:spPr>
          <a:xfrm>
            <a:off x="4711434" y="2300828"/>
            <a:ext cx="2107291" cy="87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06350" y="5374486"/>
            <a:ext cx="3535137"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44" name="TextBox 43">
            <a:extLst>
              <a:ext uri="{FF2B5EF4-FFF2-40B4-BE49-F238E27FC236}">
                <a16:creationId xmlns:a16="http://schemas.microsoft.com/office/drawing/2014/main" id="{87DB1CFE-B572-47C5-4F11-E1DB9D87A6D5}"/>
              </a:ext>
            </a:extLst>
          </p:cNvPr>
          <p:cNvSpPr txBox="1"/>
          <p:nvPr/>
        </p:nvSpPr>
        <p:spPr>
          <a:xfrm>
            <a:off x="4338040" y="4720528"/>
            <a:ext cx="4655890" cy="159274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Queues contain Tasks</a:t>
            </a:r>
          </a:p>
          <a:p>
            <a:r>
              <a:rPr lang="en-US" sz="1200" dirty="0">
                <a:latin typeface="Chalkboard" panose="03050602040202020205" pitchFamily="66" charset="77"/>
              </a:rPr>
              <a:t>With queues we can think of the messages on a queue as tasks - they are a request for us to carry out an action. Once the action is done, we can delete the task.</a:t>
            </a:r>
          </a:p>
          <a:p>
            <a:endParaRPr lang="en-US" sz="1200" dirty="0">
              <a:latin typeface="Chalkboard" panose="03050602040202020205" pitchFamily="66" charset="77"/>
            </a:endParaRPr>
          </a:p>
          <a:p>
            <a:r>
              <a:rPr lang="en-US" sz="1200" dirty="0">
                <a:latin typeface="Chalkboard" panose="03050602040202020205" pitchFamily="66" charset="77"/>
              </a:rPr>
              <a:t>- We don't anyone else to action it, it's already been done.</a:t>
            </a:r>
          </a:p>
          <a:p>
            <a:r>
              <a:rPr lang="en-US" sz="1200" dirty="0">
                <a:latin typeface="Chalkboard" panose="03050602040202020205" pitchFamily="66" charset="77"/>
              </a:rPr>
              <a:t>- Someone receiving a done task will have to discard it.</a:t>
            </a:r>
          </a:p>
          <a:p>
            <a:r>
              <a:rPr lang="en-US" sz="1200" dirty="0">
                <a:latin typeface="Chalkboard" panose="03050602040202020205" pitchFamily="66" charset="77"/>
              </a:rPr>
              <a:t>- If we can't action it, someone else will need to action it.</a:t>
            </a:r>
          </a:p>
        </p:txBody>
      </p:sp>
    </p:spTree>
    <p:extLst>
      <p:ext uri="{BB962C8B-B14F-4D97-AF65-F5344CB8AC3E}">
        <p14:creationId xmlns:p14="http://schemas.microsoft.com/office/powerpoint/2010/main" val="174066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24" grpId="0" animBg="1"/>
      <p:bldP spid="43" grpId="0" animBg="1"/>
      <p:bldP spid="4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DB9359-E923-4E0B-FD1E-C231F54D6850}"/>
              </a:ext>
            </a:extLst>
          </p:cNvPr>
          <p:cNvPicPr>
            <a:picLocks noChangeAspect="1"/>
          </p:cNvPicPr>
          <p:nvPr/>
        </p:nvPicPr>
        <p:blipFill>
          <a:blip r:embed="rId2"/>
          <a:stretch>
            <a:fillRect/>
          </a:stretch>
        </p:blipFill>
        <p:spPr>
          <a:xfrm>
            <a:off x="250292" y="830510"/>
            <a:ext cx="6696112" cy="3156739"/>
          </a:xfrm>
          <a:prstGeom prst="rect">
            <a:avLst/>
          </a:prstGeom>
        </p:spPr>
      </p:pic>
      <p:cxnSp>
        <p:nvCxnSpPr>
          <p:cNvPr id="6" name="Straight Arrow Connector 5">
            <a:extLst>
              <a:ext uri="{FF2B5EF4-FFF2-40B4-BE49-F238E27FC236}">
                <a16:creationId xmlns:a16="http://schemas.microsoft.com/office/drawing/2014/main" id="{C4B6E491-3B0A-0C0F-7172-E568BFA776B6}"/>
              </a:ext>
            </a:extLst>
          </p:cNvPr>
          <p:cNvCxnSpPr>
            <a:cxnSpLocks/>
          </p:cNvCxnSpPr>
          <p:nvPr/>
        </p:nvCxnSpPr>
        <p:spPr>
          <a:xfrm flipH="1">
            <a:off x="5867884" y="2823676"/>
            <a:ext cx="643524" cy="32746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8A3FFD-8537-8158-A342-1814BDCFC51F}"/>
              </a:ext>
            </a:extLst>
          </p:cNvPr>
          <p:cNvSpPr txBox="1"/>
          <p:nvPr/>
        </p:nvSpPr>
        <p:spPr>
          <a:xfrm>
            <a:off x="6895373" y="1432803"/>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0" name="Straight Arrow Connector 9">
            <a:extLst>
              <a:ext uri="{FF2B5EF4-FFF2-40B4-BE49-F238E27FC236}">
                <a16:creationId xmlns:a16="http://schemas.microsoft.com/office/drawing/2014/main" id="{8E958F30-6857-30E3-C897-6865E7E2FAEA}"/>
              </a:ext>
            </a:extLst>
          </p:cNvPr>
          <p:cNvCxnSpPr>
            <a:cxnSpLocks/>
          </p:cNvCxnSpPr>
          <p:nvPr/>
        </p:nvCxnSpPr>
        <p:spPr>
          <a:xfrm flipH="1" flipV="1">
            <a:off x="5816214" y="3423577"/>
            <a:ext cx="512001" cy="23486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E92F126-682F-03AA-C594-B8E11FE438E7}"/>
              </a:ext>
            </a:extLst>
          </p:cNvPr>
          <p:cNvSpPr txBox="1"/>
          <p:nvPr/>
        </p:nvSpPr>
        <p:spPr>
          <a:xfrm>
            <a:off x="6129947" y="4583889"/>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6" name="Straight Arrow Connector 15">
            <a:extLst>
              <a:ext uri="{FF2B5EF4-FFF2-40B4-BE49-F238E27FC236}">
                <a16:creationId xmlns:a16="http://schemas.microsoft.com/office/drawing/2014/main" id="{863F4F2E-3F2C-7141-6233-76625571CE0E}"/>
              </a:ext>
            </a:extLst>
          </p:cNvPr>
          <p:cNvCxnSpPr>
            <a:cxnSpLocks/>
          </p:cNvCxnSpPr>
          <p:nvPr/>
        </p:nvCxnSpPr>
        <p:spPr>
          <a:xfrm flipH="1" flipV="1">
            <a:off x="3728710" y="1940251"/>
            <a:ext cx="2685515" cy="5907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D6D29D-6011-C85E-74B9-ABE8E63F7F96}"/>
              </a:ext>
            </a:extLst>
          </p:cNvPr>
          <p:cNvSpPr txBox="1"/>
          <p:nvPr/>
        </p:nvSpPr>
        <p:spPr>
          <a:xfrm>
            <a:off x="4597887" y="1034165"/>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cxnSp>
        <p:nvCxnSpPr>
          <p:cNvPr id="19" name="Straight Arrow Connector 18">
            <a:extLst>
              <a:ext uri="{FF2B5EF4-FFF2-40B4-BE49-F238E27FC236}">
                <a16:creationId xmlns:a16="http://schemas.microsoft.com/office/drawing/2014/main" id="{B16A4CE4-4CE8-B5E9-FFB6-D8F5B523713F}"/>
              </a:ext>
            </a:extLst>
          </p:cNvPr>
          <p:cNvCxnSpPr>
            <a:cxnSpLocks/>
          </p:cNvCxnSpPr>
          <p:nvPr/>
        </p:nvCxnSpPr>
        <p:spPr>
          <a:xfrm flipH="1">
            <a:off x="5173153" y="2779018"/>
            <a:ext cx="1291283" cy="41232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C71BE4-0B52-8ACF-168A-27CB1BAE5458}"/>
              </a:ext>
            </a:extLst>
          </p:cNvPr>
          <p:cNvSpPr txBox="1"/>
          <p:nvPr/>
        </p:nvSpPr>
        <p:spPr>
          <a:xfrm>
            <a:off x="7149538" y="2265928"/>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23" name="Straight Arrow Connector 22">
            <a:extLst>
              <a:ext uri="{FF2B5EF4-FFF2-40B4-BE49-F238E27FC236}">
                <a16:creationId xmlns:a16="http://schemas.microsoft.com/office/drawing/2014/main" id="{09A9EC20-0BD6-83F9-33F6-10F5191A9079}"/>
              </a:ext>
            </a:extLst>
          </p:cNvPr>
          <p:cNvCxnSpPr>
            <a:cxnSpLocks/>
            <a:stCxn id="24" idx="0"/>
          </p:cNvCxnSpPr>
          <p:nvPr/>
        </p:nvCxnSpPr>
        <p:spPr>
          <a:xfrm flipH="1" flipV="1">
            <a:off x="3623239" y="2078932"/>
            <a:ext cx="1707237" cy="1933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BBEEBC-9CD7-0B04-5F37-6641E2891B36}"/>
              </a:ext>
            </a:extLst>
          </p:cNvPr>
          <p:cNvSpPr txBox="1"/>
          <p:nvPr/>
        </p:nvSpPr>
        <p:spPr>
          <a:xfrm>
            <a:off x="4487127" y="4012083"/>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sp>
        <p:nvSpPr>
          <p:cNvPr id="26" name="TextBox 25">
            <a:extLst>
              <a:ext uri="{FF2B5EF4-FFF2-40B4-BE49-F238E27FC236}">
                <a16:creationId xmlns:a16="http://schemas.microsoft.com/office/drawing/2014/main" id="{F093E94C-2A56-3118-CF14-092EB1B6A981}"/>
              </a:ext>
            </a:extLst>
          </p:cNvPr>
          <p:cNvSpPr txBox="1"/>
          <p:nvPr/>
        </p:nvSpPr>
        <p:spPr>
          <a:xfrm>
            <a:off x="7149538" y="3431665"/>
            <a:ext cx="1760880" cy="276999"/>
          </a:xfrm>
          <a:prstGeom prst="rect">
            <a:avLst/>
          </a:prstGeom>
          <a:solidFill>
            <a:schemeClr val="bg1"/>
          </a:solidFill>
        </p:spPr>
        <p:txBody>
          <a:bodyPr wrap="square" rtlCol="0">
            <a:spAutoFit/>
          </a:bodyPr>
          <a:lstStyle/>
          <a:p>
            <a:r>
              <a:rPr lang="en-US" sz="1200" dirty="0">
                <a:latin typeface="Chalkboard" panose="03050602040202020205" pitchFamily="66" charset="77"/>
              </a:rPr>
              <a:t>If a consumer </a:t>
            </a:r>
            <a:r>
              <a:rPr lang="en-US" sz="1200" i="1" dirty="0">
                <a:latin typeface="Chalkboard" panose="03050602040202020205" pitchFamily="66" charset="77"/>
              </a:rPr>
              <a:t>restarts</a:t>
            </a:r>
            <a:endParaRPr lang="en-US" sz="120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D28C3270-E4F5-AC53-EF6B-7DE794C26C8D}"/>
              </a:ext>
            </a:extLst>
          </p:cNvPr>
          <p:cNvCxnSpPr>
            <a:cxnSpLocks/>
            <a:stCxn id="26" idx="1"/>
          </p:cNvCxnSpPr>
          <p:nvPr/>
        </p:nvCxnSpPr>
        <p:spPr>
          <a:xfrm flipH="1">
            <a:off x="6973296" y="3570165"/>
            <a:ext cx="176242" cy="1154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BC05D9-4A43-E3E7-AC17-5BC1E4DE0A60}"/>
              </a:ext>
            </a:extLst>
          </p:cNvPr>
          <p:cNvCxnSpPr>
            <a:cxnSpLocks/>
            <a:stCxn id="34" idx="1"/>
          </p:cNvCxnSpPr>
          <p:nvPr/>
        </p:nvCxnSpPr>
        <p:spPr>
          <a:xfrm flipH="1" flipV="1">
            <a:off x="4325470" y="2265928"/>
            <a:ext cx="2897777" cy="17307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899DC3-ACBC-3E55-6E7F-1CC2532A539D}"/>
              </a:ext>
            </a:extLst>
          </p:cNvPr>
          <p:cNvSpPr txBox="1"/>
          <p:nvPr/>
        </p:nvSpPr>
        <p:spPr>
          <a:xfrm>
            <a:off x="7223247" y="3673483"/>
            <a:ext cx="176088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It reads the store to determine the last message it processed</a:t>
            </a:r>
          </a:p>
        </p:txBody>
      </p:sp>
      <p:sp>
        <p:nvSpPr>
          <p:cNvPr id="2" name="TextBox 1">
            <a:extLst>
              <a:ext uri="{FF2B5EF4-FFF2-40B4-BE49-F238E27FC236}">
                <a16:creationId xmlns:a16="http://schemas.microsoft.com/office/drawing/2014/main" id="{2FDF1627-780B-1877-1086-9C849E290B74}"/>
              </a:ext>
            </a:extLst>
          </p:cNvPr>
          <p:cNvSpPr txBox="1"/>
          <p:nvPr/>
        </p:nvSpPr>
        <p:spPr>
          <a:xfrm>
            <a:off x="242791" y="4219482"/>
            <a:ext cx="4131364" cy="196207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Streams contain Facts</a:t>
            </a:r>
          </a:p>
          <a:p>
            <a:r>
              <a:rPr lang="en-US" sz="1200" dirty="0">
                <a:latin typeface="Chalkboard" panose="03050602040202020205" pitchFamily="66" charset="77"/>
              </a:rPr>
              <a:t>With streams we can think of the records on the stream as facts - they are records that indicate there has been a change in state. </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We can view facts as an ‘inverse database’ they represent how current stat is arrived at</a:t>
            </a:r>
          </a:p>
          <a:p>
            <a:pPr marL="128588" indent="-128588">
              <a:buFontTx/>
              <a:buChar char="-"/>
            </a:pPr>
            <a:r>
              <a:rPr lang="en-US" sz="1200" dirty="0">
                <a:latin typeface="Chalkboard" panose="03050602040202020205" pitchFamily="66" charset="77"/>
              </a:rPr>
              <a:t>We can navigate offsets to calculate a position at a ‘point in time’</a:t>
            </a:r>
          </a:p>
          <a:p>
            <a:pPr marL="128588" indent="-128588">
              <a:buFontTx/>
              <a:buChar char="-"/>
            </a:pPr>
            <a:r>
              <a:rPr lang="en-US" sz="1200" dirty="0">
                <a:latin typeface="Chalkboard" panose="03050602040202020205" pitchFamily="66" charset="77"/>
              </a:rPr>
              <a:t> We don’t consume facts by reading them, they persist</a:t>
            </a:r>
          </a:p>
        </p:txBody>
      </p:sp>
    </p:spTree>
    <p:extLst>
      <p:ext uri="{BB962C8B-B14F-4D97-AF65-F5344CB8AC3E}">
        <p14:creationId xmlns:p14="http://schemas.microsoft.com/office/powerpoint/2010/main" val="7324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8" grpId="0" animBg="1"/>
      <p:bldP spid="20" grpId="0" animBg="1"/>
      <p:bldP spid="24" grpId="0" animBg="1"/>
      <p:bldP spid="26" grpId="0" animBg="1"/>
      <p:bldP spid="26" grpId="1" animBg="1"/>
      <p:bldP spid="34" grpId="0" animBg="1"/>
      <p:bldP spid="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2463204" y="3186626"/>
            <a:ext cx="4217592" cy="507831"/>
          </a:xfrm>
          <a:prstGeom prst="rect">
            <a:avLst/>
          </a:prstGeom>
          <a:noFill/>
        </p:spPr>
        <p:txBody>
          <a:bodyPr wrap="square" rtlCol="0">
            <a:spAutoFit/>
          </a:bodyPr>
          <a:lstStyle/>
          <a:p>
            <a:r>
              <a:rPr lang="en-US" sz="2700" b="1" dirty="0"/>
              <a:t>Scaling Queues and Streams</a:t>
            </a:r>
          </a:p>
        </p:txBody>
      </p:sp>
    </p:spTree>
    <p:extLst>
      <p:ext uri="{BB962C8B-B14F-4D97-AF65-F5344CB8AC3E}">
        <p14:creationId xmlns:p14="http://schemas.microsoft.com/office/powerpoint/2010/main" val="37693978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873432" y="830510"/>
            <a:ext cx="6199036" cy="4391605"/>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055303"/>
            <a:ext cx="299126" cy="128250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38343" y="2281054"/>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6896398" y="3937370"/>
            <a:ext cx="205914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320859" y="4082331"/>
            <a:ext cx="241272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
        <p:nvSpPr>
          <p:cNvPr id="2" name="TextBox 1">
            <a:extLst>
              <a:ext uri="{FF2B5EF4-FFF2-40B4-BE49-F238E27FC236}">
                <a16:creationId xmlns:a16="http://schemas.microsoft.com/office/drawing/2014/main" id="{6B1F99B7-8A38-F450-5F42-642301287E1C}"/>
              </a:ext>
            </a:extLst>
          </p:cNvPr>
          <p:cNvSpPr txBox="1"/>
          <p:nvPr/>
        </p:nvSpPr>
        <p:spPr>
          <a:xfrm>
            <a:off x="349906" y="4812427"/>
            <a:ext cx="4867735" cy="492443"/>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Competing Consumers</a:t>
            </a:r>
          </a:p>
          <a:p>
            <a:r>
              <a:rPr lang="en-US" sz="1200" dirty="0">
                <a:latin typeface="Chalkboard" panose="03050602040202020205" pitchFamily="66" charset="77"/>
              </a:rPr>
              <a:t>We scale consumption of a queue by adding more consumers</a:t>
            </a:r>
          </a:p>
        </p:txBody>
      </p:sp>
    </p:spTree>
    <p:extLst>
      <p:ext uri="{BB962C8B-B14F-4D97-AF65-F5344CB8AC3E}">
        <p14:creationId xmlns:p14="http://schemas.microsoft.com/office/powerpoint/2010/main" val="40338061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958BD-D969-2556-65C4-55CCB9CF45C8}"/>
              </a:ext>
            </a:extLst>
          </p:cNvPr>
          <p:cNvPicPr>
            <a:picLocks noChangeAspect="1"/>
          </p:cNvPicPr>
          <p:nvPr/>
        </p:nvPicPr>
        <p:blipFill>
          <a:blip r:embed="rId2"/>
          <a:stretch>
            <a:fillRect/>
          </a:stretch>
        </p:blipFill>
        <p:spPr>
          <a:xfrm>
            <a:off x="422173" y="1266737"/>
            <a:ext cx="6626327" cy="2943619"/>
          </a:xfrm>
          <a:prstGeom prst="rect">
            <a:avLst/>
          </a:prstGeom>
        </p:spPr>
      </p:pic>
      <p:cxnSp>
        <p:nvCxnSpPr>
          <p:cNvPr id="4" name="Straight Arrow Connector 3">
            <a:extLst>
              <a:ext uri="{FF2B5EF4-FFF2-40B4-BE49-F238E27FC236}">
                <a16:creationId xmlns:a16="http://schemas.microsoft.com/office/drawing/2014/main" id="{E129079E-8F20-EAB9-BB28-6EFF906C5F42}"/>
              </a:ext>
            </a:extLst>
          </p:cNvPr>
          <p:cNvCxnSpPr>
            <a:cxnSpLocks/>
          </p:cNvCxnSpPr>
          <p:nvPr/>
        </p:nvCxnSpPr>
        <p:spPr>
          <a:xfrm flipH="1">
            <a:off x="5876273" y="3110218"/>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33CB6E-C3E6-7455-378E-7F33CB6B0A75}"/>
              </a:ext>
            </a:extLst>
          </p:cNvPr>
          <p:cNvCxnSpPr>
            <a:cxnSpLocks/>
          </p:cNvCxnSpPr>
          <p:nvPr/>
        </p:nvCxnSpPr>
        <p:spPr>
          <a:xfrm flipH="1" flipV="1">
            <a:off x="6092347" y="3868826"/>
            <a:ext cx="544882" cy="3288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8F4E4E-A6AA-0825-0428-5991FA4DD253}"/>
              </a:ext>
            </a:extLst>
          </p:cNvPr>
          <p:cNvSpPr txBox="1"/>
          <p:nvPr/>
        </p:nvSpPr>
        <p:spPr>
          <a:xfrm>
            <a:off x="7313201" y="3329815"/>
            <a:ext cx="1686698"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To scale out we must divide the stream up. We partition the stream to allow multiple consumers to read it.</a:t>
            </a:r>
          </a:p>
        </p:txBody>
      </p:sp>
      <p:cxnSp>
        <p:nvCxnSpPr>
          <p:cNvPr id="11" name="Straight Arrow Connector 10">
            <a:extLst>
              <a:ext uri="{FF2B5EF4-FFF2-40B4-BE49-F238E27FC236}">
                <a16:creationId xmlns:a16="http://schemas.microsoft.com/office/drawing/2014/main" id="{BDDE306E-C802-96D4-598F-26F121362EC8}"/>
              </a:ext>
            </a:extLst>
          </p:cNvPr>
          <p:cNvCxnSpPr>
            <a:cxnSpLocks/>
          </p:cNvCxnSpPr>
          <p:nvPr/>
        </p:nvCxnSpPr>
        <p:spPr>
          <a:xfrm flipH="1" flipV="1">
            <a:off x="5430033" y="2511318"/>
            <a:ext cx="1334022" cy="13011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0601CE8-B137-453B-0277-AD1E3CF6A9EF}"/>
              </a:ext>
            </a:extLst>
          </p:cNvPr>
          <p:cNvCxnSpPr>
            <a:cxnSpLocks/>
          </p:cNvCxnSpPr>
          <p:nvPr/>
        </p:nvCxnSpPr>
        <p:spPr>
          <a:xfrm flipH="1" flipV="1">
            <a:off x="5542767" y="2511317"/>
            <a:ext cx="1221288" cy="4650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66705A-9191-6492-A9A8-EFEB83D07ED1}"/>
              </a:ext>
            </a:extLst>
          </p:cNvPr>
          <p:cNvSpPr txBox="1"/>
          <p:nvPr/>
        </p:nvSpPr>
        <p:spPr>
          <a:xfrm>
            <a:off x="6591388" y="1993285"/>
            <a:ext cx="2130439"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Each consumer manages offsets for their partition.</a:t>
            </a:r>
          </a:p>
        </p:txBody>
      </p:sp>
      <p:sp>
        <p:nvSpPr>
          <p:cNvPr id="18" name="TextBox 17">
            <a:extLst>
              <a:ext uri="{FF2B5EF4-FFF2-40B4-BE49-F238E27FC236}">
                <a16:creationId xmlns:a16="http://schemas.microsoft.com/office/drawing/2014/main" id="{4B3C0212-8EA2-6078-5404-C60A94D575B6}"/>
              </a:ext>
            </a:extLst>
          </p:cNvPr>
          <p:cNvSpPr txBox="1"/>
          <p:nvPr/>
        </p:nvSpPr>
        <p:spPr>
          <a:xfrm>
            <a:off x="790145" y="4561284"/>
            <a:ext cx="3429517"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For any set of events that must be processed sequentially - all changes to one entity for example - we use consistent hashing to push messages with the same identifier to the same partition. This allows us to scale, whilst preserving our ordering.</a:t>
            </a:r>
          </a:p>
        </p:txBody>
      </p:sp>
      <p:cxnSp>
        <p:nvCxnSpPr>
          <p:cNvPr id="19" name="Straight Arrow Connector 18">
            <a:extLst>
              <a:ext uri="{FF2B5EF4-FFF2-40B4-BE49-F238E27FC236}">
                <a16:creationId xmlns:a16="http://schemas.microsoft.com/office/drawing/2014/main" id="{112B2679-A9AF-99E7-A95D-5F6CF0EC5CE8}"/>
              </a:ext>
            </a:extLst>
          </p:cNvPr>
          <p:cNvCxnSpPr>
            <a:cxnSpLocks/>
          </p:cNvCxnSpPr>
          <p:nvPr/>
        </p:nvCxnSpPr>
        <p:spPr>
          <a:xfrm flipV="1">
            <a:off x="2483141" y="3723113"/>
            <a:ext cx="1118093" cy="7062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104;p25">
            <a:extLst>
              <a:ext uri="{FF2B5EF4-FFF2-40B4-BE49-F238E27FC236}">
                <a16:creationId xmlns:a16="http://schemas.microsoft.com/office/drawing/2014/main" id="{6F50C116-BFBF-902E-90AB-55155710548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413827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97A6C5-785E-08A7-3452-2E3967DF16F8}"/>
              </a:ext>
            </a:extLst>
          </p:cNvPr>
          <p:cNvSpPr txBox="1"/>
          <p:nvPr/>
        </p:nvSpPr>
        <p:spPr>
          <a:xfrm>
            <a:off x="5220706" y="821044"/>
            <a:ext cx="3469387" cy="769441"/>
          </a:xfrm>
          <a:prstGeom prst="rect">
            <a:avLst/>
          </a:prstGeom>
          <a:solidFill>
            <a:schemeClr val="bg1"/>
          </a:solidFill>
        </p:spPr>
        <p:txBody>
          <a:bodyPr wrap="square" rtlCol="0">
            <a:spAutoFit/>
          </a:bodyPr>
          <a:lstStyle/>
          <a:p>
            <a:r>
              <a:rPr lang="en-US" sz="1100" dirty="0">
                <a:latin typeface="Chalkboard" panose="03050602040202020205" pitchFamily="66" charset="77"/>
              </a:rPr>
              <a:t>To provide availability – only one consumer in a group can read from a partition at a time –  but a consumer in a group may read from more than one of the partitions owned by that group</a:t>
            </a:r>
          </a:p>
        </p:txBody>
      </p:sp>
      <p:pic>
        <p:nvPicPr>
          <p:cNvPr id="10" name="Picture 9">
            <a:extLst>
              <a:ext uri="{FF2B5EF4-FFF2-40B4-BE49-F238E27FC236}">
                <a16:creationId xmlns:a16="http://schemas.microsoft.com/office/drawing/2014/main" id="{8F29D8DD-7721-C18F-7195-650D6720D4F7}"/>
              </a:ext>
            </a:extLst>
          </p:cNvPr>
          <p:cNvPicPr>
            <a:picLocks noChangeAspect="1"/>
          </p:cNvPicPr>
          <p:nvPr/>
        </p:nvPicPr>
        <p:blipFill>
          <a:blip r:embed="rId2"/>
          <a:stretch>
            <a:fillRect/>
          </a:stretch>
        </p:blipFill>
        <p:spPr>
          <a:xfrm>
            <a:off x="509872" y="1536483"/>
            <a:ext cx="8124256" cy="3595481"/>
          </a:xfrm>
          <a:prstGeom prst="rect">
            <a:avLst/>
          </a:prstGeom>
        </p:spPr>
      </p:pic>
      <p:cxnSp>
        <p:nvCxnSpPr>
          <p:cNvPr id="11" name="Straight Arrow Connector 10">
            <a:extLst>
              <a:ext uri="{FF2B5EF4-FFF2-40B4-BE49-F238E27FC236}">
                <a16:creationId xmlns:a16="http://schemas.microsoft.com/office/drawing/2014/main" id="{5DA999DC-786E-D9CC-226B-415BE9F45EA5}"/>
              </a:ext>
            </a:extLst>
          </p:cNvPr>
          <p:cNvCxnSpPr>
            <a:cxnSpLocks/>
          </p:cNvCxnSpPr>
          <p:nvPr/>
        </p:nvCxnSpPr>
        <p:spPr>
          <a:xfrm flipH="1" flipV="1">
            <a:off x="6266576" y="2757639"/>
            <a:ext cx="1672282" cy="2065837"/>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A82831-65A5-5B69-C778-2BCB8A2A53DD}"/>
              </a:ext>
            </a:extLst>
          </p:cNvPr>
          <p:cNvCxnSpPr>
            <a:cxnSpLocks/>
          </p:cNvCxnSpPr>
          <p:nvPr/>
        </p:nvCxnSpPr>
        <p:spPr>
          <a:xfrm flipH="1" flipV="1">
            <a:off x="6549975" y="2757639"/>
            <a:ext cx="1388883" cy="96925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Google Shape;104;p25">
            <a:extLst>
              <a:ext uri="{FF2B5EF4-FFF2-40B4-BE49-F238E27FC236}">
                <a16:creationId xmlns:a16="http://schemas.microsoft.com/office/drawing/2014/main" id="{92D0B284-D25A-3946-2F4C-047D1F7BBD9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16959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3013400" y="3186626"/>
            <a:ext cx="3117200" cy="507831"/>
          </a:xfrm>
          <a:prstGeom prst="rect">
            <a:avLst/>
          </a:prstGeom>
          <a:noFill/>
        </p:spPr>
        <p:txBody>
          <a:bodyPr wrap="square" rtlCol="0">
            <a:spAutoFit/>
          </a:bodyPr>
          <a:lstStyle/>
          <a:p>
            <a:r>
              <a:rPr lang="en-US" sz="2700" b="1" dirty="0"/>
              <a:t>Archive and Replay</a:t>
            </a:r>
          </a:p>
        </p:txBody>
      </p:sp>
    </p:spTree>
    <p:extLst>
      <p:ext uri="{BB962C8B-B14F-4D97-AF65-F5344CB8AC3E}">
        <p14:creationId xmlns:p14="http://schemas.microsoft.com/office/powerpoint/2010/main" val="31862380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C08398-CAE9-7CE1-0533-C4CEE970A96B}"/>
              </a:ext>
            </a:extLst>
          </p:cNvPr>
          <p:cNvPicPr>
            <a:picLocks noChangeAspect="1"/>
          </p:cNvPicPr>
          <p:nvPr/>
        </p:nvPicPr>
        <p:blipFill>
          <a:blip r:embed="rId2"/>
          <a:stretch>
            <a:fillRect/>
          </a:stretch>
        </p:blipFill>
        <p:spPr>
          <a:xfrm>
            <a:off x="894782" y="1113286"/>
            <a:ext cx="6468083" cy="2494832"/>
          </a:xfrm>
          <a:prstGeom prst="rect">
            <a:avLst/>
          </a:prstGeom>
        </p:spPr>
      </p:pic>
      <p:pic>
        <p:nvPicPr>
          <p:cNvPr id="7" name="Graphic 6" descr="Envelope">
            <a:extLst>
              <a:ext uri="{FF2B5EF4-FFF2-40B4-BE49-F238E27FC236}">
                <a16:creationId xmlns:a16="http://schemas.microsoft.com/office/drawing/2014/main" id="{17FA7819-1521-32CB-6770-A0270B503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8701" y="3041239"/>
            <a:ext cx="604382" cy="604382"/>
          </a:xfrm>
          <a:prstGeom prst="rect">
            <a:avLst/>
          </a:prstGeom>
        </p:spPr>
      </p:pic>
      <p:pic>
        <p:nvPicPr>
          <p:cNvPr id="12" name="Graphic 11" descr="Envelope">
            <a:extLst>
              <a:ext uri="{FF2B5EF4-FFF2-40B4-BE49-F238E27FC236}">
                <a16:creationId xmlns:a16="http://schemas.microsoft.com/office/drawing/2014/main" id="{C3769EA5-024F-780A-5EFB-C4FBC9E78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319" y="3041239"/>
            <a:ext cx="604382" cy="604382"/>
          </a:xfrm>
          <a:prstGeom prst="rect">
            <a:avLst/>
          </a:prstGeom>
        </p:spPr>
      </p:pic>
      <p:pic>
        <p:nvPicPr>
          <p:cNvPr id="13" name="Graphic 12" descr="Envelope">
            <a:extLst>
              <a:ext uri="{FF2B5EF4-FFF2-40B4-BE49-F238E27FC236}">
                <a16:creationId xmlns:a16="http://schemas.microsoft.com/office/drawing/2014/main" id="{C1EB49F4-6C17-178F-24F5-884AA97159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9938" y="3041239"/>
            <a:ext cx="604382" cy="604382"/>
          </a:xfrm>
          <a:prstGeom prst="rect">
            <a:avLst/>
          </a:prstGeom>
        </p:spPr>
      </p:pic>
      <p:pic>
        <p:nvPicPr>
          <p:cNvPr id="14" name="Graphic 13" descr="Envelope">
            <a:extLst>
              <a:ext uri="{FF2B5EF4-FFF2-40B4-BE49-F238E27FC236}">
                <a16:creationId xmlns:a16="http://schemas.microsoft.com/office/drawing/2014/main" id="{2D697E2D-A724-8F24-569A-FD38DBBD8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3030" y="3041239"/>
            <a:ext cx="604382" cy="604382"/>
          </a:xfrm>
          <a:prstGeom prst="rect">
            <a:avLst/>
          </a:prstGeom>
        </p:spPr>
      </p:pic>
      <p:pic>
        <p:nvPicPr>
          <p:cNvPr id="15" name="Graphic 14" descr="Envelope">
            <a:extLst>
              <a:ext uri="{FF2B5EF4-FFF2-40B4-BE49-F238E27FC236}">
                <a16:creationId xmlns:a16="http://schemas.microsoft.com/office/drawing/2014/main" id="{B7F71B2D-5247-04A7-6F27-612186137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1175" y="3041239"/>
            <a:ext cx="604382" cy="604382"/>
          </a:xfrm>
          <a:prstGeom prst="rect">
            <a:avLst/>
          </a:prstGeom>
        </p:spPr>
      </p:pic>
      <p:pic>
        <p:nvPicPr>
          <p:cNvPr id="16" name="Graphic 15" descr="Envelope">
            <a:extLst>
              <a:ext uri="{FF2B5EF4-FFF2-40B4-BE49-F238E27FC236}">
                <a16:creationId xmlns:a16="http://schemas.microsoft.com/office/drawing/2014/main" id="{3766DFDE-5025-CE4B-1011-E8A8F55CB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4267" y="3041239"/>
            <a:ext cx="604382" cy="604382"/>
          </a:xfrm>
          <a:prstGeom prst="rect">
            <a:avLst/>
          </a:prstGeom>
        </p:spPr>
      </p:pic>
      <p:pic>
        <p:nvPicPr>
          <p:cNvPr id="17" name="Graphic 16" descr="Envelope">
            <a:extLst>
              <a:ext uri="{FF2B5EF4-FFF2-40B4-BE49-F238E27FC236}">
                <a16:creationId xmlns:a16="http://schemas.microsoft.com/office/drawing/2014/main" id="{FA8C9E94-EA65-951F-B977-FDF2F682E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2728" y="3041239"/>
            <a:ext cx="604382" cy="604382"/>
          </a:xfrm>
          <a:prstGeom prst="rect">
            <a:avLst/>
          </a:prstGeom>
        </p:spPr>
      </p:pic>
      <p:pic>
        <p:nvPicPr>
          <p:cNvPr id="18" name="Graphic 17" descr="Envelope">
            <a:extLst>
              <a:ext uri="{FF2B5EF4-FFF2-40B4-BE49-F238E27FC236}">
                <a16:creationId xmlns:a16="http://schemas.microsoft.com/office/drawing/2014/main" id="{70C7F357-2550-F783-955E-ECFAB561ED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6754" y="3041239"/>
            <a:ext cx="604382" cy="604382"/>
          </a:xfrm>
          <a:prstGeom prst="rect">
            <a:avLst/>
          </a:prstGeom>
        </p:spPr>
      </p:pic>
      <p:sp>
        <p:nvSpPr>
          <p:cNvPr id="19" name="TextBox 18">
            <a:extLst>
              <a:ext uri="{FF2B5EF4-FFF2-40B4-BE49-F238E27FC236}">
                <a16:creationId xmlns:a16="http://schemas.microsoft.com/office/drawing/2014/main" id="{325CF9AD-4171-EC29-542E-1A4C4CC6A605}"/>
              </a:ext>
            </a:extLst>
          </p:cNvPr>
          <p:cNvSpPr txBox="1"/>
          <p:nvPr/>
        </p:nvSpPr>
        <p:spPr>
          <a:xfrm>
            <a:off x="5859636" y="3881389"/>
            <a:ext cx="271191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20" name="Straight Arrow Connector 19">
            <a:extLst>
              <a:ext uri="{FF2B5EF4-FFF2-40B4-BE49-F238E27FC236}">
                <a16:creationId xmlns:a16="http://schemas.microsoft.com/office/drawing/2014/main" id="{7FC6656D-E2B9-9F95-D26B-8B6B9AB57C92}"/>
              </a:ext>
            </a:extLst>
          </p:cNvPr>
          <p:cNvCxnSpPr>
            <a:cxnSpLocks/>
            <a:stCxn id="19" idx="0"/>
          </p:cNvCxnSpPr>
          <p:nvPr/>
        </p:nvCxnSpPr>
        <p:spPr>
          <a:xfrm flipH="1" flipV="1">
            <a:off x="5771933" y="3618024"/>
            <a:ext cx="1443660" cy="263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Eraser">
            <a:extLst>
              <a:ext uri="{FF2B5EF4-FFF2-40B4-BE49-F238E27FC236}">
                <a16:creationId xmlns:a16="http://schemas.microsoft.com/office/drawing/2014/main" id="{72616879-CB65-E66C-B0A6-352BF44CE4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5767" y="3623374"/>
            <a:ext cx="353846" cy="353846"/>
          </a:xfrm>
          <a:prstGeom prst="rect">
            <a:avLst/>
          </a:prstGeom>
        </p:spPr>
      </p:pic>
      <p:sp>
        <p:nvSpPr>
          <p:cNvPr id="22" name="TextBox 21">
            <a:extLst>
              <a:ext uri="{FF2B5EF4-FFF2-40B4-BE49-F238E27FC236}">
                <a16:creationId xmlns:a16="http://schemas.microsoft.com/office/drawing/2014/main" id="{BB7B18DB-9FF2-2B8E-9C8E-8C7044E6FD27}"/>
              </a:ext>
            </a:extLst>
          </p:cNvPr>
          <p:cNvSpPr txBox="1"/>
          <p:nvPr/>
        </p:nvSpPr>
        <p:spPr>
          <a:xfrm>
            <a:off x="548161" y="4534828"/>
            <a:ext cx="3915660" cy="103874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Archive and Replay</a:t>
            </a:r>
          </a:p>
          <a:p>
            <a:r>
              <a:rPr lang="en-US" sz="1200" dirty="0">
                <a:latin typeface="Chalkboard" panose="03050602040202020205" pitchFamily="66" charset="77"/>
              </a:rPr>
              <a:t>With queues we delete a message once we have completed the associated action. That means we have no way to replay the request for work. Our only option is to ask the producer to resend their request.</a:t>
            </a:r>
          </a:p>
        </p:txBody>
      </p:sp>
    </p:spTree>
    <p:extLst>
      <p:ext uri="{BB962C8B-B14F-4D97-AF65-F5344CB8AC3E}">
        <p14:creationId xmlns:p14="http://schemas.microsoft.com/office/powerpoint/2010/main" val="422491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Distributed Systems</a:t>
            </a:r>
          </a:p>
        </p:txBody>
      </p:sp>
      <p:sp>
        <p:nvSpPr>
          <p:cNvPr id="5" name="Text Placeholder 4"/>
          <p:cNvSpPr>
            <a:spLocks noGrp="1"/>
          </p:cNvSpPr>
          <p:nvPr>
            <p:ph type="body" idx="1"/>
          </p:nvPr>
        </p:nvSpPr>
        <p:spPr/>
        <p:txBody>
          <a:bodyPr/>
          <a:lstStyle/>
          <a:p>
            <a:r>
              <a:rPr lang="en-US" dirty="0">
                <a:latin typeface="Chalkboard" panose="03050602040202020205" pitchFamily="66" charset="77"/>
              </a:rPr>
              <a:t>What is driving messaging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9</a:t>
            </a:fld>
            <a:endParaRPr lang="en-US"/>
          </a:p>
        </p:txBody>
      </p:sp>
      <p:sp>
        <p:nvSpPr>
          <p:cNvPr id="6" name="Rectangle 5">
            <a:extLst>
              <a:ext uri="{FF2B5EF4-FFF2-40B4-BE49-F238E27FC236}">
                <a16:creationId xmlns:a16="http://schemas.microsoft.com/office/drawing/2014/main" id="{BD1EEB74-D740-5D44-947F-21C0925614B9}"/>
              </a:ext>
            </a:extLst>
          </p:cNvPr>
          <p:cNvSpPr/>
          <p:nvPr/>
        </p:nvSpPr>
        <p:spPr>
          <a:xfrm>
            <a:off x="4453217" y="3244334"/>
            <a:ext cx="343364" cy="369332"/>
          </a:xfrm>
          <a:prstGeom prst="rect">
            <a:avLst/>
          </a:prstGeom>
        </p:spPr>
        <p:txBody>
          <a:bodyPr wrap="none">
            <a:spAutoFit/>
          </a:bodyPr>
          <a:lstStyle/>
          <a:p>
            <a:r>
              <a:rPr lang="en-GB" dirty="0"/>
              <a:t>   </a:t>
            </a:r>
            <a:endParaRPr lang="en-US" dirty="0"/>
          </a:p>
        </p:txBody>
      </p:sp>
    </p:spTree>
    <p:extLst>
      <p:ext uri="{BB962C8B-B14F-4D97-AF65-F5344CB8AC3E}">
        <p14:creationId xmlns:p14="http://schemas.microsoft.com/office/powerpoint/2010/main" val="3830627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663813" y="1392573"/>
            <a:ext cx="6603502" cy="3113080"/>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08247"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737805" y="2025358"/>
            <a:ext cx="2067529"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4572000" y="3262287"/>
            <a:ext cx="2212520" cy="305098"/>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997885" y="3243459"/>
            <a:ext cx="1756917" cy="422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AA5103-BA28-99AF-BAE2-C30987360D3B}"/>
              </a:ext>
            </a:extLst>
          </p:cNvPr>
          <p:cNvSpPr txBox="1"/>
          <p:nvPr/>
        </p:nvSpPr>
        <p:spPr>
          <a:xfrm>
            <a:off x="196781" y="4802949"/>
            <a:ext cx="4296474" cy="86177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Archive and Replay</a:t>
            </a:r>
          </a:p>
          <a:p>
            <a:r>
              <a:rPr lang="en-US" sz="1200" dirty="0">
                <a:latin typeface="Chalkboard" panose="03050602040202020205" pitchFamily="66" charset="77"/>
              </a:rPr>
              <a:t>Archive and Replay is straightforward as nothing is deleted. We simply reset the consumer’s offset to re-read the stream</a:t>
            </a:r>
          </a:p>
        </p:txBody>
      </p:sp>
    </p:spTree>
    <p:extLst>
      <p:ext uri="{BB962C8B-B14F-4D97-AF65-F5344CB8AC3E}">
        <p14:creationId xmlns:p14="http://schemas.microsoft.com/office/powerpoint/2010/main" val="193879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3082179" y="3175084"/>
            <a:ext cx="2979642" cy="923330"/>
          </a:xfrm>
          <a:prstGeom prst="rect">
            <a:avLst/>
          </a:prstGeom>
          <a:noFill/>
        </p:spPr>
        <p:txBody>
          <a:bodyPr wrap="square" rtlCol="0">
            <a:spAutoFit/>
          </a:bodyPr>
          <a:lstStyle/>
          <a:p>
            <a:pPr algn="ctr"/>
            <a:r>
              <a:rPr lang="en-US" sz="2700" b="1" dirty="0"/>
              <a:t>Requeue and Delay (Backpressure)</a:t>
            </a:r>
          </a:p>
        </p:txBody>
      </p:sp>
    </p:spTree>
    <p:extLst>
      <p:ext uri="{BB962C8B-B14F-4D97-AF65-F5344CB8AC3E}">
        <p14:creationId xmlns:p14="http://schemas.microsoft.com/office/powerpoint/2010/main" val="24984193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6488219" y="249155"/>
            <a:ext cx="2561494"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0" y="3836773"/>
            <a:ext cx="203458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2"/>
          </p:cNvCxnSpPr>
          <p:nvPr/>
        </p:nvCxnSpPr>
        <p:spPr>
          <a:xfrm flipH="1">
            <a:off x="7341282" y="1449484"/>
            <a:ext cx="427684" cy="1481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104998"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548543" y="1617190"/>
            <a:ext cx="2770574"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stCxn id="24" idx="2"/>
            <a:endCxn id="15" idx="0"/>
          </p:cNvCxnSpPr>
          <p:nvPr/>
        </p:nvCxnSpPr>
        <p:spPr>
          <a:xfrm>
            <a:off x="4933830" y="2448187"/>
            <a:ext cx="1884895" cy="725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10570" y="5463269"/>
            <a:ext cx="3178580" cy="1015663"/>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2" name="TextBox 1">
            <a:extLst>
              <a:ext uri="{FF2B5EF4-FFF2-40B4-BE49-F238E27FC236}">
                <a16:creationId xmlns:a16="http://schemas.microsoft.com/office/drawing/2014/main" id="{F5C97073-D23B-2F78-0421-CBCA3B01D648}"/>
              </a:ext>
            </a:extLst>
          </p:cNvPr>
          <p:cNvSpPr txBox="1"/>
          <p:nvPr/>
        </p:nvSpPr>
        <p:spPr>
          <a:xfrm>
            <a:off x="4904726" y="4872388"/>
            <a:ext cx="3650801" cy="1408078"/>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Requeue and Delay (Backpressure)</a:t>
            </a:r>
          </a:p>
          <a:p>
            <a:r>
              <a:rPr lang="en-US" sz="1200" dirty="0">
                <a:latin typeface="Chalkboard" panose="03050602040202020205" pitchFamily="66" charset="77"/>
              </a:rPr>
              <a:t>A queue supports re-queue (with delay)</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If the work is not done/</a:t>
            </a:r>
            <a:r>
              <a:rPr lang="en-US" sz="1200" dirty="0" err="1">
                <a:latin typeface="Chalkboard" panose="03050602040202020205" pitchFamily="66" charset="77"/>
              </a:rPr>
              <a:t>acked</a:t>
            </a:r>
            <a:r>
              <a:rPr lang="en-US" sz="1200" dirty="0">
                <a:latin typeface="Chalkboard" panose="03050602040202020205" pitchFamily="66" charset="77"/>
              </a:rPr>
              <a:t>, just make it available again to the next consumer</a:t>
            </a:r>
          </a:p>
          <a:p>
            <a:pPr marL="128588" indent="-128588">
              <a:buFontTx/>
              <a:buChar char="-"/>
            </a:pPr>
            <a:r>
              <a:rPr lang="en-US" sz="1200" dirty="0">
                <a:latin typeface="Chalkboard" panose="03050602040202020205" pitchFamily="66" charset="77"/>
              </a:rPr>
              <a:t>If the work could not be done because of a transient issue, delay to let is pass</a:t>
            </a:r>
          </a:p>
        </p:txBody>
      </p:sp>
    </p:spTree>
    <p:extLst>
      <p:ext uri="{BB962C8B-B14F-4D97-AF65-F5344CB8AC3E}">
        <p14:creationId xmlns:p14="http://schemas.microsoft.com/office/powerpoint/2010/main" val="12846878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432480" y="1283516"/>
            <a:ext cx="6834835" cy="3222137"/>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23361"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933857" y="1923761"/>
            <a:ext cx="205075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5176381" y="3262248"/>
            <a:ext cx="1623253"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572000" y="3243459"/>
            <a:ext cx="2227634"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E8C46E-B7A3-0EF9-4852-9A599A93C4EF}"/>
              </a:ext>
            </a:extLst>
          </p:cNvPr>
          <p:cNvSpPr txBox="1"/>
          <p:nvPr/>
        </p:nvSpPr>
        <p:spPr>
          <a:xfrm>
            <a:off x="546113" y="4777362"/>
            <a:ext cx="4336280" cy="123110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Requeue or DLQ</a:t>
            </a:r>
          </a:p>
          <a:p>
            <a:r>
              <a:rPr lang="en-US" sz="1200" dirty="0">
                <a:latin typeface="Chalkboard" panose="03050602040202020205" pitchFamily="66" charset="77"/>
              </a:rPr>
              <a:t>Because we do not lock items, we do not requeue items, including requeue with delay. Your strategy is:</a:t>
            </a:r>
          </a:p>
          <a:p>
            <a:pPr marL="128588" indent="-128588">
              <a:buFontTx/>
              <a:buChar char="-"/>
            </a:pPr>
            <a:r>
              <a:rPr lang="en-US" sz="1200" dirty="0">
                <a:latin typeface="Chalkboard" panose="03050602040202020205" pitchFamily="66" charset="77"/>
              </a:rPr>
              <a:t>Ignore and Continue (Load Shedding)</a:t>
            </a:r>
          </a:p>
          <a:p>
            <a:pPr marL="128588" indent="-128588">
              <a:buFontTx/>
              <a:buChar char="-"/>
            </a:pPr>
            <a:r>
              <a:rPr lang="en-US" sz="1200" dirty="0">
                <a:latin typeface="Chalkboard" panose="03050602040202020205" pitchFamily="66" charset="77"/>
              </a:rPr>
              <a:t>Retry (Backpressure)</a:t>
            </a:r>
          </a:p>
          <a:p>
            <a:pPr marL="128588" indent="-128588">
              <a:buFontTx/>
              <a:buChar char="-"/>
            </a:pPr>
            <a:r>
              <a:rPr lang="en-US" sz="1200" dirty="0">
                <a:latin typeface="Chalkboard" panose="03050602040202020205" pitchFamily="66" charset="77"/>
              </a:rPr>
              <a:t>Copy to another stream (a delay or DLQ stream)</a:t>
            </a:r>
          </a:p>
        </p:txBody>
      </p:sp>
    </p:spTree>
    <p:extLst>
      <p:ext uri="{BB962C8B-B14F-4D97-AF65-F5344CB8AC3E}">
        <p14:creationId xmlns:p14="http://schemas.microsoft.com/office/powerpoint/2010/main" val="41502136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2AD8973-C25A-EE82-A88A-7337EDEDF71B}"/>
              </a:ext>
            </a:extLst>
          </p:cNvPr>
          <p:cNvGraphicFramePr>
            <a:graphicFrameLocks noGrp="1"/>
          </p:cNvGraphicFramePr>
          <p:nvPr/>
        </p:nvGraphicFramePr>
        <p:xfrm>
          <a:off x="1419640" y="2192555"/>
          <a:ext cx="6096000" cy="845820"/>
        </p:xfrm>
        <a:graphic>
          <a:graphicData uri="http://schemas.openxmlformats.org/drawingml/2006/table">
            <a:tbl>
              <a:tblPr firstRow="1" bandRow="1">
                <a:tableStyleId>{E8034E78-7F5D-4C2E-B375-FC64B27BC917}</a:tableStyleId>
              </a:tblPr>
              <a:tblGrid>
                <a:gridCol w="1524000">
                  <a:extLst>
                    <a:ext uri="{9D8B030D-6E8A-4147-A177-3AD203B41FA5}">
                      <a16:colId xmlns:a16="http://schemas.microsoft.com/office/drawing/2014/main" val="2142778378"/>
                    </a:ext>
                  </a:extLst>
                </a:gridCol>
                <a:gridCol w="1524000">
                  <a:extLst>
                    <a:ext uri="{9D8B030D-6E8A-4147-A177-3AD203B41FA5}">
                      <a16:colId xmlns:a16="http://schemas.microsoft.com/office/drawing/2014/main" val="4145303998"/>
                    </a:ext>
                  </a:extLst>
                </a:gridCol>
                <a:gridCol w="1524000">
                  <a:extLst>
                    <a:ext uri="{9D8B030D-6E8A-4147-A177-3AD203B41FA5}">
                      <a16:colId xmlns:a16="http://schemas.microsoft.com/office/drawing/2014/main" val="2811213663"/>
                    </a:ext>
                  </a:extLst>
                </a:gridCol>
                <a:gridCol w="1524000">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Messaging</a:t>
                      </a:r>
                    </a:p>
                  </a:txBody>
                  <a:tcPr marL="68580" marR="68580" marT="34290" marB="34290"/>
                </a:tc>
                <a:tc>
                  <a:txBody>
                    <a:bodyPr/>
                    <a:lstStyle/>
                    <a:p>
                      <a:r>
                        <a:rPr lang="en-US" sz="1400" dirty="0"/>
                        <a:t>Discrete Event</a:t>
                      </a:r>
                    </a:p>
                  </a:txBody>
                  <a:tcPr marL="68580" marR="68580" marT="34290" marB="34290"/>
                </a:tc>
                <a:tc>
                  <a:txBody>
                    <a:bodyPr/>
                    <a:lstStyle/>
                    <a:p>
                      <a:r>
                        <a:rPr lang="en-US" sz="1400" dirty="0"/>
                        <a:t>Series Event</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4" name="Graphic 3" descr="Tick">
            <a:extLst>
              <a:ext uri="{FF2B5EF4-FFF2-40B4-BE49-F238E27FC236}">
                <a16:creationId xmlns:a16="http://schemas.microsoft.com/office/drawing/2014/main" id="{BE1E7599-30FC-066B-E117-FAA4A9F168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4944" y="2460415"/>
            <a:ext cx="275811" cy="275811"/>
          </a:xfrm>
          <a:prstGeom prst="rect">
            <a:avLst/>
          </a:prstGeom>
        </p:spPr>
      </p:pic>
      <p:pic>
        <p:nvPicPr>
          <p:cNvPr id="5" name="Graphic 4" descr="Tick">
            <a:extLst>
              <a:ext uri="{FF2B5EF4-FFF2-40B4-BE49-F238E27FC236}">
                <a16:creationId xmlns:a16="http://schemas.microsoft.com/office/drawing/2014/main" id="{D47145C3-E3B9-7D0D-0F5C-FAB2C28DC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460415"/>
            <a:ext cx="275811" cy="275811"/>
          </a:xfrm>
          <a:prstGeom prst="rect">
            <a:avLst/>
          </a:prstGeom>
        </p:spPr>
      </p:pic>
      <p:pic>
        <p:nvPicPr>
          <p:cNvPr id="6" name="Graphic 5" descr="Tick">
            <a:extLst>
              <a:ext uri="{FF2B5EF4-FFF2-40B4-BE49-F238E27FC236}">
                <a16:creationId xmlns:a16="http://schemas.microsoft.com/office/drawing/2014/main" id="{BCB6A13E-8062-0F34-CD1E-D305B9CA7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0679" y="2736226"/>
            <a:ext cx="275811" cy="275811"/>
          </a:xfrm>
          <a:prstGeom prst="rect">
            <a:avLst/>
          </a:prstGeom>
        </p:spPr>
      </p:pic>
      <p:pic>
        <p:nvPicPr>
          <p:cNvPr id="8" name="Graphic 7" descr="Close">
            <a:extLst>
              <a:ext uri="{FF2B5EF4-FFF2-40B4-BE49-F238E27FC236}">
                <a16:creationId xmlns:a16="http://schemas.microsoft.com/office/drawing/2014/main" id="{AA238884-A134-B104-D8E3-DA04F43E41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74945" y="2738711"/>
            <a:ext cx="273326" cy="273326"/>
          </a:xfrm>
          <a:prstGeom prst="rect">
            <a:avLst/>
          </a:prstGeom>
        </p:spPr>
      </p:pic>
      <p:pic>
        <p:nvPicPr>
          <p:cNvPr id="9" name="Graphic 8" descr="Close">
            <a:extLst>
              <a:ext uri="{FF2B5EF4-FFF2-40B4-BE49-F238E27FC236}">
                <a16:creationId xmlns:a16="http://schemas.microsoft.com/office/drawing/2014/main" id="{214FE694-FFC3-14E9-E2B2-C50BA1401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8195" y="2462900"/>
            <a:ext cx="273326" cy="273326"/>
          </a:xfrm>
          <a:prstGeom prst="rect">
            <a:avLst/>
          </a:prstGeom>
        </p:spPr>
      </p:pic>
      <p:pic>
        <p:nvPicPr>
          <p:cNvPr id="10" name="Graphic 9" descr="Tick">
            <a:extLst>
              <a:ext uri="{FF2B5EF4-FFF2-40B4-BE49-F238E27FC236}">
                <a16:creationId xmlns:a16="http://schemas.microsoft.com/office/drawing/2014/main" id="{D30A6BAE-A9C3-A9B0-9DE7-15425EAB7A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758589"/>
            <a:ext cx="275811" cy="275811"/>
          </a:xfrm>
          <a:prstGeom prst="rect">
            <a:avLst/>
          </a:prstGeom>
        </p:spPr>
      </p:pic>
      <p:graphicFrame>
        <p:nvGraphicFramePr>
          <p:cNvPr id="3" name="Table 2">
            <a:extLst>
              <a:ext uri="{FF2B5EF4-FFF2-40B4-BE49-F238E27FC236}">
                <a16:creationId xmlns:a16="http://schemas.microsoft.com/office/drawing/2014/main" id="{BC81F57B-E7FB-E6ED-B18A-8DE6115F5C5E}"/>
              </a:ext>
            </a:extLst>
          </p:cNvPr>
          <p:cNvGraphicFramePr>
            <a:graphicFrameLocks noGrp="1"/>
          </p:cNvGraphicFramePr>
          <p:nvPr/>
        </p:nvGraphicFramePr>
        <p:xfrm>
          <a:off x="1406652" y="3667850"/>
          <a:ext cx="6293768" cy="1059180"/>
        </p:xfrm>
        <a:graphic>
          <a:graphicData uri="http://schemas.openxmlformats.org/drawingml/2006/table">
            <a:tbl>
              <a:tblPr firstRow="1" bandRow="1">
                <a:tableStyleId>{E8034E78-7F5D-4C2E-B375-FC64B27BC917}</a:tableStyleId>
              </a:tblPr>
              <a:tblGrid>
                <a:gridCol w="1573442">
                  <a:extLst>
                    <a:ext uri="{9D8B030D-6E8A-4147-A177-3AD203B41FA5}">
                      <a16:colId xmlns:a16="http://schemas.microsoft.com/office/drawing/2014/main" val="2142778378"/>
                    </a:ext>
                  </a:extLst>
                </a:gridCol>
                <a:gridCol w="1573442">
                  <a:extLst>
                    <a:ext uri="{9D8B030D-6E8A-4147-A177-3AD203B41FA5}">
                      <a16:colId xmlns:a16="http://schemas.microsoft.com/office/drawing/2014/main" val="4145303998"/>
                    </a:ext>
                  </a:extLst>
                </a:gridCol>
                <a:gridCol w="1573442">
                  <a:extLst>
                    <a:ext uri="{9D8B030D-6E8A-4147-A177-3AD203B41FA5}">
                      <a16:colId xmlns:a16="http://schemas.microsoft.com/office/drawing/2014/main" val="2811213663"/>
                    </a:ext>
                  </a:extLst>
                </a:gridCol>
                <a:gridCol w="1573442">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Ordering</a:t>
                      </a:r>
                    </a:p>
                  </a:txBody>
                  <a:tcPr marL="68580" marR="68580" marT="34290" marB="34290"/>
                </a:tc>
                <a:tc>
                  <a:txBody>
                    <a:bodyPr/>
                    <a:lstStyle/>
                    <a:p>
                      <a:r>
                        <a:rPr lang="en-US" sz="1400" dirty="0"/>
                        <a:t>Archive and Replay</a:t>
                      </a:r>
                    </a:p>
                  </a:txBody>
                  <a:tcPr marL="68580" marR="68580" marT="34290" marB="34290"/>
                </a:tc>
                <a:tc>
                  <a:txBody>
                    <a:bodyPr/>
                    <a:lstStyle/>
                    <a:p>
                      <a:r>
                        <a:rPr lang="en-US" sz="1400" dirty="0"/>
                        <a:t>Requeue with Delay</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7" name="Graphic 6" descr="Tick">
            <a:extLst>
              <a:ext uri="{FF2B5EF4-FFF2-40B4-BE49-F238E27FC236}">
                <a16:creationId xmlns:a16="http://schemas.microsoft.com/office/drawing/2014/main" id="{8F22262C-5B1A-9306-FDC5-4481E672AE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111" y="4153045"/>
            <a:ext cx="275811" cy="275811"/>
          </a:xfrm>
          <a:prstGeom prst="rect">
            <a:avLst/>
          </a:prstGeom>
        </p:spPr>
      </p:pic>
      <p:pic>
        <p:nvPicPr>
          <p:cNvPr id="12" name="Graphic 11" descr="Tick">
            <a:extLst>
              <a:ext uri="{FF2B5EF4-FFF2-40B4-BE49-F238E27FC236}">
                <a16:creationId xmlns:a16="http://schemas.microsoft.com/office/drawing/2014/main" id="{C9B2B4CA-2235-EBDC-99F0-5629B87FD6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63858" y="4149413"/>
            <a:ext cx="275811" cy="275811"/>
          </a:xfrm>
          <a:prstGeom prst="rect">
            <a:avLst/>
          </a:prstGeom>
        </p:spPr>
      </p:pic>
      <p:pic>
        <p:nvPicPr>
          <p:cNvPr id="14" name="Graphic 13" descr="Close">
            <a:extLst>
              <a:ext uri="{FF2B5EF4-FFF2-40B4-BE49-F238E27FC236}">
                <a16:creationId xmlns:a16="http://schemas.microsoft.com/office/drawing/2014/main" id="{E801E524-DDEB-C5A3-9B19-8FE815267D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0872" y="4428856"/>
            <a:ext cx="273326" cy="273326"/>
          </a:xfrm>
          <a:prstGeom prst="rect">
            <a:avLst/>
          </a:prstGeom>
        </p:spPr>
      </p:pic>
      <p:pic>
        <p:nvPicPr>
          <p:cNvPr id="15" name="Graphic 14" descr="Tick">
            <a:extLst>
              <a:ext uri="{FF2B5EF4-FFF2-40B4-BE49-F238E27FC236}">
                <a16:creationId xmlns:a16="http://schemas.microsoft.com/office/drawing/2014/main" id="{C2F82D16-2CBD-219E-952D-B1E8AC5786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5372" y="4451219"/>
            <a:ext cx="275811" cy="275811"/>
          </a:xfrm>
          <a:prstGeom prst="rect">
            <a:avLst/>
          </a:prstGeom>
        </p:spPr>
      </p:pic>
      <p:pic>
        <p:nvPicPr>
          <p:cNvPr id="16" name="Graphic 15" descr="Close">
            <a:extLst>
              <a:ext uri="{FF2B5EF4-FFF2-40B4-BE49-F238E27FC236}">
                <a16:creationId xmlns:a16="http://schemas.microsoft.com/office/drawing/2014/main" id="{0437D3C5-3C06-0C12-EBBF-5C8D2A0544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5710" y="4177893"/>
            <a:ext cx="273326" cy="273326"/>
          </a:xfrm>
          <a:prstGeom prst="rect">
            <a:avLst/>
          </a:prstGeom>
        </p:spPr>
      </p:pic>
      <p:pic>
        <p:nvPicPr>
          <p:cNvPr id="17" name="Graphic 16" descr="Close">
            <a:extLst>
              <a:ext uri="{FF2B5EF4-FFF2-40B4-BE49-F238E27FC236}">
                <a16:creationId xmlns:a16="http://schemas.microsoft.com/office/drawing/2014/main" id="{2D76B4B1-3AA0-C1B2-92C2-3265F2B140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0844" y="4170439"/>
            <a:ext cx="273326" cy="273326"/>
          </a:xfrm>
          <a:prstGeom prst="rect">
            <a:avLst/>
          </a:prstGeom>
        </p:spPr>
      </p:pic>
      <p:pic>
        <p:nvPicPr>
          <p:cNvPr id="11" name="Graphic 10" descr="Tick">
            <a:extLst>
              <a:ext uri="{FF2B5EF4-FFF2-40B4-BE49-F238E27FC236}">
                <a16:creationId xmlns:a16="http://schemas.microsoft.com/office/drawing/2014/main" id="{74200377-7762-0B29-AE9E-000D651DA594}"/>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3373016" y="4451218"/>
            <a:ext cx="275811" cy="275811"/>
          </a:xfrm>
          <a:prstGeom prst="rect">
            <a:avLst/>
          </a:prstGeom>
        </p:spPr>
      </p:pic>
    </p:spTree>
    <p:extLst>
      <p:ext uri="{BB962C8B-B14F-4D97-AF65-F5344CB8AC3E}">
        <p14:creationId xmlns:p14="http://schemas.microsoft.com/office/powerpoint/2010/main" val="245038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95</a:t>
            </a:fld>
            <a:endParaRPr lang="en-US"/>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742188" y="1866553"/>
            <a:ext cx="3451860" cy="400110"/>
          </a:xfrm>
          <a:prstGeom prst="rect">
            <a:avLst/>
          </a:prstGeom>
          <a:noFill/>
        </p:spPr>
        <p:txBody>
          <a:bodyPr wrap="square" rtlCol="0">
            <a:spAutoFit/>
          </a:bodyPr>
          <a:lstStyle/>
          <a:p>
            <a:r>
              <a:rPr lang="en-GB" sz="2000" dirty="0"/>
              <a:t>Introduction to Kafka</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5058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Managing Asynchronous APIs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96</a:t>
            </a:fld>
            <a:endParaRPr lang="en-US"/>
          </a:p>
        </p:txBody>
      </p:sp>
    </p:spTree>
    <p:extLst>
      <p:ext uri="{BB962C8B-B14F-4D97-AF65-F5344CB8AC3E}">
        <p14:creationId xmlns:p14="http://schemas.microsoft.com/office/powerpoint/2010/main" val="2129162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97</a:t>
            </a:fld>
            <a:endParaRPr lang="en-US"/>
          </a:p>
        </p:txBody>
      </p:sp>
      <p:sp>
        <p:nvSpPr>
          <p:cNvPr id="7" name="Google Shape;69;p14">
            <a:extLst>
              <a:ext uri="{FF2B5EF4-FFF2-40B4-BE49-F238E27FC236}">
                <a16:creationId xmlns:a16="http://schemas.microsoft.com/office/drawing/2014/main" id="{164DD7FC-EB95-E923-5F61-FFD7B46F19A7}"/>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Versioning</a:t>
            </a:r>
            <a:endParaRPr lang="en-GB" sz="2800" b="1" dirty="0">
              <a:latin typeface="+mn-lt"/>
            </a:endParaRPr>
          </a:p>
        </p:txBody>
      </p:sp>
    </p:spTree>
    <p:extLst>
      <p:ext uri="{BB962C8B-B14F-4D97-AF65-F5344CB8AC3E}">
        <p14:creationId xmlns:p14="http://schemas.microsoft.com/office/powerpoint/2010/main" val="25472098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98</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t>Be strict when sending and tolerant when receiving.</a:t>
            </a:r>
            <a:r>
              <a:rPr lang="en-GB" sz="2400" dirty="0"/>
              <a:t> Implementations must follow specifications precisely when sending to the network, and tolerate faulty input from the network.</a:t>
            </a:r>
            <a:endParaRPr lang="en-US" sz="2400" dirty="0"/>
          </a:p>
        </p:txBody>
      </p:sp>
      <p:sp>
        <p:nvSpPr>
          <p:cNvPr id="6" name="Rectangle 5">
            <a:extLst>
              <a:ext uri="{FF2B5EF4-FFF2-40B4-BE49-F238E27FC236}">
                <a16:creationId xmlns:a16="http://schemas.microsoft.com/office/drawing/2014/main" id="{C76F5866-E485-7041-A30E-031DB1CD04AF}"/>
              </a:ext>
            </a:extLst>
          </p:cNvPr>
          <p:cNvSpPr/>
          <p:nvPr/>
        </p:nvSpPr>
        <p:spPr>
          <a:xfrm>
            <a:off x="2641600" y="3859368"/>
            <a:ext cx="5791200" cy="369332"/>
          </a:xfrm>
          <a:prstGeom prst="rect">
            <a:avLst/>
          </a:prstGeom>
        </p:spPr>
        <p:txBody>
          <a:bodyPr wrap="square">
            <a:spAutoFit/>
          </a:bodyPr>
          <a:lstStyle/>
          <a:p>
            <a:pPr algn="r"/>
            <a:r>
              <a:rPr lang="en-GB" dirty="0"/>
              <a:t>Robustness Principal or </a:t>
            </a:r>
            <a:r>
              <a:rPr lang="en-GB" dirty="0" err="1"/>
              <a:t>Postel’s</a:t>
            </a:r>
            <a:r>
              <a:rPr lang="en-GB" dirty="0"/>
              <a:t> Law – Jon </a:t>
            </a:r>
            <a:r>
              <a:rPr lang="en-GB" dirty="0" err="1"/>
              <a:t>Postel</a:t>
            </a:r>
            <a:r>
              <a:rPr lang="en-GB" dirty="0"/>
              <a:t> RFC 1958</a:t>
            </a:r>
            <a:endParaRPr lang="en-US" dirty="0"/>
          </a:p>
        </p:txBody>
      </p:sp>
    </p:spTree>
    <p:extLst>
      <p:ext uri="{BB962C8B-B14F-4D97-AF65-F5344CB8AC3E}">
        <p14:creationId xmlns:p14="http://schemas.microsoft.com/office/powerpoint/2010/main" val="12475218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99</a:t>
            </a:fld>
            <a:endParaRPr lang="en-US"/>
          </a:p>
        </p:txBody>
      </p:sp>
      <p:sp>
        <p:nvSpPr>
          <p:cNvPr id="5" name="TextBox 4"/>
          <p:cNvSpPr txBox="1"/>
          <p:nvPr/>
        </p:nvSpPr>
        <p:spPr>
          <a:xfrm>
            <a:off x="2417662" y="2480489"/>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TextBox 5"/>
          <p:cNvSpPr txBox="1"/>
          <p:nvPr/>
        </p:nvSpPr>
        <p:spPr>
          <a:xfrm>
            <a:off x="4659543" y="2203490"/>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strike="sngStrike" dirty="0"/>
              <a:t>Long:</a:t>
            </a:r>
          </a:p>
          <a:p>
            <a:r>
              <a:rPr lang="en-US" strike="sngStrike" dirty="0" err="1"/>
              <a:t>Lat</a:t>
            </a:r>
            <a:r>
              <a:rPr lang="en-US" strike="sngStrike" dirty="0"/>
              <a:t>:</a:t>
            </a:r>
          </a:p>
          <a:p>
            <a:r>
              <a:rPr lang="en-US" dirty="0"/>
              <a:t>Format: V2</a:t>
            </a:r>
          </a:p>
        </p:txBody>
      </p:sp>
      <p:sp>
        <p:nvSpPr>
          <p:cNvPr id="12" name="TextBox 11">
            <a:extLst>
              <a:ext uri="{FF2B5EF4-FFF2-40B4-BE49-F238E27FC236}">
                <a16:creationId xmlns:a16="http://schemas.microsoft.com/office/drawing/2014/main" id="{410E5ABA-68F7-E144-B863-76D951746989}"/>
              </a:ext>
            </a:extLst>
          </p:cNvPr>
          <p:cNvSpPr txBox="1"/>
          <p:nvPr/>
        </p:nvSpPr>
        <p:spPr>
          <a:xfrm>
            <a:off x="2680604" y="4996562"/>
            <a:ext cx="3409238" cy="507831"/>
          </a:xfrm>
          <a:prstGeom prst="rect">
            <a:avLst/>
          </a:prstGeom>
          <a:noFill/>
        </p:spPr>
        <p:txBody>
          <a:bodyPr wrap="square" rtlCol="0">
            <a:spAutoFit/>
          </a:bodyPr>
          <a:lstStyle/>
          <a:p>
            <a:pPr algn="ctr"/>
            <a:r>
              <a:rPr lang="en-US" sz="2700" b="1" dirty="0"/>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07831"/>
          </a:xfrm>
          <a:prstGeom prst="rect">
            <a:avLst/>
          </a:prstGeom>
          <a:noFill/>
        </p:spPr>
        <p:txBody>
          <a:bodyPr wrap="square" rtlCol="0">
            <a:spAutoFit/>
          </a:bodyPr>
          <a:lstStyle/>
          <a:p>
            <a:pPr algn="ctr"/>
            <a:r>
              <a:rPr lang="en-US" sz="2700" b="1" dirty="0"/>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033519" y="3219153"/>
            <a:ext cx="6260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29646</TotalTime>
  <Words>12841</Words>
  <Application>Microsoft Macintosh PowerPoint</Application>
  <PresentationFormat>On-screen Show (4:3)</PresentationFormat>
  <Paragraphs>1347</Paragraphs>
  <Slides>140</Slides>
  <Notes>48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140</vt:i4>
      </vt:variant>
    </vt:vector>
  </HeadingPairs>
  <TitlesOfParts>
    <vt:vector size="146" baseType="lpstr">
      <vt:lpstr>Arial</vt:lpstr>
      <vt:lpstr>Calibri</vt:lpstr>
      <vt:lpstr>Chalkboard</vt:lpstr>
      <vt:lpstr>Fira Code VF</vt:lpstr>
      <vt:lpstr>Inter Medium</vt:lpstr>
      <vt:lpstr>Office Theme</vt:lpstr>
      <vt:lpstr>Practical Messaging</vt:lpstr>
      <vt:lpstr>Who are you?</vt:lpstr>
      <vt:lpstr>PowerPoint Presentation</vt:lpstr>
      <vt:lpstr>Day One Messaging</vt:lpstr>
      <vt:lpstr>Day Two Conversations</vt:lpstr>
      <vt:lpstr>Prerequisites</vt:lpstr>
      <vt:lpstr>Exercise Code</vt:lpstr>
      <vt:lpstr>PowerPoint Presentation</vt:lpstr>
      <vt:lpstr>Distributed Systems</vt:lpstr>
      <vt:lpstr>Why Distribute?</vt:lpstr>
      <vt:lpstr>PowerPoint Presentation</vt:lpstr>
      <vt:lpstr>Example: Task Queues</vt:lpstr>
      <vt:lpstr>PowerPoint Presentation</vt:lpstr>
      <vt:lpstr>PowerPoint Presentation</vt:lpstr>
      <vt:lpstr>PowerPoint Presentation</vt:lpstr>
      <vt:lpstr>PowerPoint Presentation</vt:lpstr>
      <vt:lpstr>Decoupled Invocation Pattern</vt:lpstr>
      <vt:lpstr>Example: Microservices</vt:lpstr>
      <vt:lpstr>It’s all about velocity!!!</vt:lpstr>
      <vt:lpstr>Monoliths Do Not Scale To Many Teams!</vt:lpstr>
      <vt:lpstr>Microservices let us scale an organisation</vt:lpstr>
      <vt:lpstr>Product Mode </vt:lpstr>
      <vt:lpstr>Microservices Enable Agility</vt:lpstr>
      <vt:lpstr>The Price of Distribution</vt:lpstr>
      <vt:lpstr>PowerPoint Presentation</vt:lpstr>
      <vt:lpstr>Integration styles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Messaging patterns</vt:lpstr>
      <vt:lpstr>PowerPoint Presentation</vt:lpstr>
      <vt:lpstr>A Message</vt:lpstr>
      <vt:lpstr>Message Construction</vt:lpstr>
      <vt:lpstr>Messaging and Events</vt:lpstr>
      <vt:lpstr>PowerPoint Presentation</vt:lpstr>
      <vt:lpstr>PowerPoint Presentation</vt:lpstr>
      <vt:lpstr>PowerPoint Presentation</vt:lpstr>
      <vt:lpstr>Command Message</vt:lpstr>
      <vt:lpstr>Exercises</vt:lpstr>
      <vt:lpstr>Exercise material</vt:lpstr>
      <vt:lpstr>channels</vt:lpstr>
      <vt:lpstr>Channels</vt:lpstr>
      <vt:lpstr>Point-to-Point Channel</vt:lpstr>
      <vt:lpstr>Datatype Channel</vt:lpstr>
      <vt:lpstr>Publish-Subscribe Channel</vt:lpstr>
      <vt:lpstr>Dead Letter Channel</vt:lpstr>
      <vt:lpstr>Invalid Message Channel</vt:lpstr>
      <vt:lpstr>endpoints</vt:lpstr>
      <vt:lpstr>Message Endpoint</vt:lpstr>
      <vt:lpstr>Messaging Gateway</vt:lpstr>
      <vt:lpstr>The Message PuMP</vt:lpstr>
      <vt:lpstr>PowerPoint Presentation</vt:lpstr>
      <vt:lpstr>Translate and Dispatch</vt:lpstr>
      <vt:lpstr>Polling Consumer</vt:lpstr>
      <vt:lpstr>Event Driven Consumer</vt:lpstr>
      <vt:lpstr>Service Activator</vt:lpstr>
      <vt:lpstr>Competing Consumers</vt:lpstr>
      <vt:lpstr>Pipelines</vt:lpstr>
      <vt:lpstr>Pipes and Filters</vt:lpstr>
      <vt:lpstr>Content Based Router</vt:lpstr>
      <vt:lpstr>Dynamic Router</vt:lpstr>
      <vt:lpstr>Recipient List</vt:lpstr>
      <vt:lpstr>Splitter</vt:lpstr>
      <vt:lpstr>Aggregator</vt:lpstr>
      <vt:lpstr>Resequencer</vt:lpstr>
      <vt:lpstr>Transformation</vt:lpstr>
      <vt:lpstr>Message Translator</vt:lpstr>
      <vt:lpstr>Content Enricher</vt:lpstr>
      <vt:lpstr>Management</vt:lpstr>
      <vt:lpstr>Control Bus</vt:lpstr>
      <vt:lpstr>Brokers and Pipelines</vt:lpstr>
      <vt:lpstr>PowerPoint Presentation</vt:lpstr>
      <vt:lpstr>PowerPoint Presentation</vt:lpstr>
      <vt:lpstr>Queues and Streams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Managing Asynchronous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602</cp:revision>
  <dcterms:created xsi:type="dcterms:W3CDTF">2012-05-22T19:34:54Z</dcterms:created>
  <dcterms:modified xsi:type="dcterms:W3CDTF">2024-09-28T20:38:00Z</dcterms:modified>
</cp:coreProperties>
</file>